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67" r:id="rId5"/>
    <p:sldId id="268" r:id="rId6"/>
    <p:sldId id="271" r:id="rId7"/>
    <p:sldId id="285" r:id="rId8"/>
    <p:sldId id="286" r:id="rId9"/>
    <p:sldId id="287" r:id="rId10"/>
    <p:sldId id="288" r:id="rId11"/>
    <p:sldId id="289" r:id="rId12"/>
    <p:sldId id="290" r:id="rId13"/>
    <p:sldId id="291" r:id="rId14"/>
    <p:sldId id="292" r:id="rId15"/>
    <p:sldId id="294" r:id="rId16"/>
    <p:sldId id="284" r:id="rId17"/>
    <p:sldId id="270" r:id="rId18"/>
    <p:sldId id="272" r:id="rId19"/>
    <p:sldId id="273" r:id="rId20"/>
    <p:sldId id="274" r:id="rId21"/>
    <p:sldId id="275" r:id="rId22"/>
    <p:sldId id="276" r:id="rId23"/>
    <p:sldId id="277" r:id="rId24"/>
    <p:sldId id="280" r:id="rId25"/>
    <p:sldId id="281" r:id="rId26"/>
    <p:sldId id="282" r:id="rId27"/>
    <p:sldId id="283" r:id="rId28"/>
    <p:sldId id="279" r:id="rId29"/>
    <p:sldId id="295" r:id="rId30"/>
    <p:sldId id="296"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77" d="100"/>
          <a:sy n="77" d="100"/>
        </p:scale>
        <p:origin x="126"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2776B1-2035-49BC-8163-024A0907F5F9}" type="doc">
      <dgm:prSet loTypeId="urn:microsoft.com/office/officeart/2005/8/layout/hierarchy2" loCatId="hierarchy" qsTypeId="urn:microsoft.com/office/officeart/2005/8/quickstyle/simple2" qsCatId="simple" csTypeId="urn:microsoft.com/office/officeart/2005/8/colors/accent5_4" csCatId="accent5" phldr="1"/>
      <dgm:spPr/>
      <dgm:t>
        <a:bodyPr/>
        <a:lstStyle/>
        <a:p>
          <a:endParaRPr lang="en-US"/>
        </a:p>
      </dgm:t>
    </dgm:pt>
    <dgm:pt modelId="{116CC436-5EAC-46D9-BA57-17D776C1C244}">
      <dgm:prSet phldrT="[Text]"/>
      <dgm:spPr/>
      <dgm:t>
        <a:bodyPr/>
        <a:lstStyle/>
        <a:p>
          <a:r>
            <a:rPr lang="en-US" b="1" dirty="0" smtClean="0"/>
            <a:t>Metals</a:t>
          </a:r>
          <a:r>
            <a:rPr lang="en-US" dirty="0" smtClean="0"/>
            <a:t> </a:t>
          </a:r>
          <a:endParaRPr lang="en-US" dirty="0"/>
        </a:p>
      </dgm:t>
    </dgm:pt>
    <dgm:pt modelId="{85C42AB2-84D8-4E8E-A8C1-A2E2823C279B}" type="parTrans" cxnId="{6DFE7229-914C-452A-8F93-6781D5F6824F}">
      <dgm:prSet/>
      <dgm:spPr/>
      <dgm:t>
        <a:bodyPr/>
        <a:lstStyle/>
        <a:p>
          <a:endParaRPr lang="en-US"/>
        </a:p>
      </dgm:t>
    </dgm:pt>
    <dgm:pt modelId="{D858FC67-554F-4B83-9467-43999D88F475}" type="sibTrans" cxnId="{6DFE7229-914C-452A-8F93-6781D5F6824F}">
      <dgm:prSet/>
      <dgm:spPr/>
      <dgm:t>
        <a:bodyPr/>
        <a:lstStyle/>
        <a:p>
          <a:endParaRPr lang="en-US"/>
        </a:p>
      </dgm:t>
    </dgm:pt>
    <dgm:pt modelId="{4A60E094-3824-4433-BBE7-BF03AE24C08A}">
      <dgm:prSet phldrT="[Text]"/>
      <dgm:spPr/>
      <dgm:t>
        <a:bodyPr/>
        <a:lstStyle/>
        <a:p>
          <a:r>
            <a:rPr lang="en-US" b="1" dirty="0" smtClean="0"/>
            <a:t>Ferrous</a:t>
          </a:r>
          <a:r>
            <a:rPr lang="en-US" dirty="0" smtClean="0"/>
            <a:t/>
          </a:r>
          <a:br>
            <a:rPr lang="en-US" dirty="0" smtClean="0"/>
          </a:br>
          <a:r>
            <a:rPr lang="en-US" dirty="0" smtClean="0"/>
            <a:t>(contains iron and rusts) </a:t>
          </a:r>
          <a:endParaRPr lang="en-US" dirty="0"/>
        </a:p>
      </dgm:t>
    </dgm:pt>
    <dgm:pt modelId="{3A80F96B-4BBD-4602-9E35-CE861655137A}" type="parTrans" cxnId="{7969FE49-C206-454B-80EC-641B81DDB0D3}">
      <dgm:prSet/>
      <dgm:spPr/>
      <dgm:t>
        <a:bodyPr/>
        <a:lstStyle/>
        <a:p>
          <a:endParaRPr lang="en-US"/>
        </a:p>
      </dgm:t>
    </dgm:pt>
    <dgm:pt modelId="{18D1EA16-A608-44E6-8142-E56ACBF1EEAE}" type="sibTrans" cxnId="{7969FE49-C206-454B-80EC-641B81DDB0D3}">
      <dgm:prSet/>
      <dgm:spPr/>
      <dgm:t>
        <a:bodyPr/>
        <a:lstStyle/>
        <a:p>
          <a:endParaRPr lang="en-US"/>
        </a:p>
      </dgm:t>
    </dgm:pt>
    <dgm:pt modelId="{E9E2D06D-FA30-4C99-AB67-28EC5A9D0B9D}">
      <dgm:prSet phldrT="[Text]"/>
      <dgm:spPr/>
      <dgm:t>
        <a:bodyPr/>
        <a:lstStyle/>
        <a:p>
          <a:r>
            <a:rPr lang="en-US" b="1" u="sng" dirty="0" smtClean="0"/>
            <a:t>Tool Steel </a:t>
          </a:r>
          <a:r>
            <a:rPr lang="en-US" dirty="0" smtClean="0"/>
            <a:t/>
          </a:r>
          <a:br>
            <a:rPr lang="en-US" dirty="0" smtClean="0"/>
          </a:br>
          <a:r>
            <a:rPr lang="en-GB" b="0" i="0" dirty="0" smtClean="0"/>
            <a:t>Hard but brittle, less malleable than mild steel, good electrical and thermal conductivity</a:t>
          </a:r>
          <a:endParaRPr lang="en-US" dirty="0"/>
        </a:p>
      </dgm:t>
    </dgm:pt>
    <dgm:pt modelId="{A59B98A4-A46A-4C31-A6CA-38CD177F9D5E}" type="parTrans" cxnId="{66A42C83-74DB-400E-B156-621E0CC9F882}">
      <dgm:prSet/>
      <dgm:spPr/>
      <dgm:t>
        <a:bodyPr/>
        <a:lstStyle/>
        <a:p>
          <a:endParaRPr lang="en-US"/>
        </a:p>
      </dgm:t>
    </dgm:pt>
    <dgm:pt modelId="{60851B98-6CCD-40F1-9C90-F78F26F977CF}" type="sibTrans" cxnId="{66A42C83-74DB-400E-B156-621E0CC9F882}">
      <dgm:prSet/>
      <dgm:spPr/>
      <dgm:t>
        <a:bodyPr/>
        <a:lstStyle/>
        <a:p>
          <a:endParaRPr lang="en-US"/>
        </a:p>
      </dgm:t>
    </dgm:pt>
    <dgm:pt modelId="{81D85C86-8415-42B3-A9AD-705DB73AFB06}">
      <dgm:prSet phldrT="[Text]"/>
      <dgm:spPr/>
      <dgm:t>
        <a:bodyPr/>
        <a:lstStyle/>
        <a:p>
          <a:r>
            <a:rPr lang="en-US" b="1" u="sng" dirty="0" smtClean="0"/>
            <a:t>Cast Iron</a:t>
          </a:r>
          <a:r>
            <a:rPr lang="en-US" dirty="0" smtClean="0"/>
            <a:t/>
          </a:r>
          <a:br>
            <a:rPr lang="en-US" dirty="0" smtClean="0"/>
          </a:br>
          <a:r>
            <a:rPr lang="en-GB" b="0" i="0" dirty="0" smtClean="0"/>
            <a:t>Brittle if thin, can be cast in a mould, strong compression strength, good electrical and thermal conductivity but poor resistance to corrosion</a:t>
          </a:r>
          <a:r>
            <a:rPr lang="en-US" dirty="0" smtClean="0"/>
            <a:t> </a:t>
          </a:r>
          <a:endParaRPr lang="en-US" dirty="0"/>
        </a:p>
      </dgm:t>
    </dgm:pt>
    <dgm:pt modelId="{944F101B-B770-4FAA-8773-6C1AFDE7A2CC}" type="parTrans" cxnId="{927B44E6-C3AB-417F-8883-85DA945A4BC7}">
      <dgm:prSet/>
      <dgm:spPr/>
      <dgm:t>
        <a:bodyPr/>
        <a:lstStyle/>
        <a:p>
          <a:endParaRPr lang="en-US"/>
        </a:p>
      </dgm:t>
    </dgm:pt>
    <dgm:pt modelId="{E592317D-D27C-4B8B-AE95-6BAC9E64168B}" type="sibTrans" cxnId="{927B44E6-C3AB-417F-8883-85DA945A4BC7}">
      <dgm:prSet/>
      <dgm:spPr/>
      <dgm:t>
        <a:bodyPr/>
        <a:lstStyle/>
        <a:p>
          <a:endParaRPr lang="en-US"/>
        </a:p>
      </dgm:t>
    </dgm:pt>
    <dgm:pt modelId="{07289F45-A100-47F4-AB55-11B227560606}">
      <dgm:prSet phldrT="[Text]"/>
      <dgm:spPr/>
      <dgm:t>
        <a:bodyPr/>
        <a:lstStyle/>
        <a:p>
          <a:r>
            <a:rPr lang="en-US" b="1" dirty="0" smtClean="0"/>
            <a:t>Non – Ferrous</a:t>
          </a:r>
          <a:r>
            <a:rPr lang="en-US" dirty="0" smtClean="0"/>
            <a:t/>
          </a:r>
          <a:br>
            <a:rPr lang="en-US" dirty="0" smtClean="0"/>
          </a:br>
          <a:r>
            <a:rPr lang="en-US" dirty="0" smtClean="0"/>
            <a:t>(doesn’t contain iron, not magnetic and doesn’t rust)  </a:t>
          </a:r>
          <a:endParaRPr lang="en-US" dirty="0"/>
        </a:p>
      </dgm:t>
    </dgm:pt>
    <dgm:pt modelId="{77CAE5C5-9533-4240-A26B-9B89DB9AD90D}" type="parTrans" cxnId="{A4538C4F-DFEB-429D-8731-6C39B099B783}">
      <dgm:prSet/>
      <dgm:spPr/>
      <dgm:t>
        <a:bodyPr/>
        <a:lstStyle/>
        <a:p>
          <a:endParaRPr lang="en-US"/>
        </a:p>
      </dgm:t>
    </dgm:pt>
    <dgm:pt modelId="{D76202B2-9810-4184-AF0A-BC5533B12826}" type="sibTrans" cxnId="{A4538C4F-DFEB-429D-8731-6C39B099B783}">
      <dgm:prSet/>
      <dgm:spPr/>
      <dgm:t>
        <a:bodyPr/>
        <a:lstStyle/>
        <a:p>
          <a:endParaRPr lang="en-US"/>
        </a:p>
      </dgm:t>
    </dgm:pt>
    <dgm:pt modelId="{E72CF06F-3356-458D-B3FF-572A11375E9C}">
      <dgm:prSet phldrT="[Text]"/>
      <dgm:spPr/>
      <dgm:t>
        <a:bodyPr/>
        <a:lstStyle/>
        <a:p>
          <a:r>
            <a:rPr lang="en-US" b="1" u="sng" dirty="0" smtClean="0"/>
            <a:t>Copper </a:t>
          </a:r>
          <a:r>
            <a:rPr lang="en-US" dirty="0" smtClean="0"/>
            <a:t/>
          </a:r>
          <a:br>
            <a:rPr lang="en-US" dirty="0" smtClean="0"/>
          </a:br>
          <a:r>
            <a:rPr lang="en-GB" b="0" i="0" dirty="0" smtClean="0"/>
            <a:t>An excellent electrical conductor of heat and electricity, extremely malleable and can be polished, oxidises to a green colour</a:t>
          </a:r>
          <a:endParaRPr lang="en-US" dirty="0"/>
        </a:p>
      </dgm:t>
    </dgm:pt>
    <dgm:pt modelId="{210EA0AE-A769-4760-AFCC-B02ADB0C4C15}" type="parTrans" cxnId="{68296263-F3CA-4001-9F43-4C5EF8B4AE3D}">
      <dgm:prSet/>
      <dgm:spPr/>
      <dgm:t>
        <a:bodyPr/>
        <a:lstStyle/>
        <a:p>
          <a:endParaRPr lang="en-US"/>
        </a:p>
      </dgm:t>
    </dgm:pt>
    <dgm:pt modelId="{26292310-6549-4E25-9B2E-E4F788097B18}" type="sibTrans" cxnId="{68296263-F3CA-4001-9F43-4C5EF8B4AE3D}">
      <dgm:prSet/>
      <dgm:spPr/>
      <dgm:t>
        <a:bodyPr/>
        <a:lstStyle/>
        <a:p>
          <a:endParaRPr lang="en-US"/>
        </a:p>
      </dgm:t>
    </dgm:pt>
    <dgm:pt modelId="{DF27B596-726B-4CC9-8168-71970A095D01}" type="pres">
      <dgm:prSet presAssocID="{432776B1-2035-49BC-8163-024A0907F5F9}" presName="diagram" presStyleCnt="0">
        <dgm:presLayoutVars>
          <dgm:chPref val="1"/>
          <dgm:dir/>
          <dgm:animOne val="branch"/>
          <dgm:animLvl val="lvl"/>
          <dgm:resizeHandles val="exact"/>
        </dgm:presLayoutVars>
      </dgm:prSet>
      <dgm:spPr/>
      <dgm:t>
        <a:bodyPr/>
        <a:lstStyle/>
        <a:p>
          <a:endParaRPr lang="en-US"/>
        </a:p>
      </dgm:t>
    </dgm:pt>
    <dgm:pt modelId="{CCD3A0C3-BF05-4CA8-8AD1-563736E36639}" type="pres">
      <dgm:prSet presAssocID="{116CC436-5EAC-46D9-BA57-17D776C1C244}" presName="root1" presStyleCnt="0"/>
      <dgm:spPr/>
    </dgm:pt>
    <dgm:pt modelId="{9E880F01-2125-43A6-A933-4EF19E0293C3}" type="pres">
      <dgm:prSet presAssocID="{116CC436-5EAC-46D9-BA57-17D776C1C244}" presName="LevelOneTextNode" presStyleLbl="node0" presStyleIdx="0" presStyleCnt="1">
        <dgm:presLayoutVars>
          <dgm:chPref val="3"/>
        </dgm:presLayoutVars>
      </dgm:prSet>
      <dgm:spPr/>
      <dgm:t>
        <a:bodyPr/>
        <a:lstStyle/>
        <a:p>
          <a:endParaRPr lang="en-US"/>
        </a:p>
      </dgm:t>
    </dgm:pt>
    <dgm:pt modelId="{85661E0F-F592-4429-9C2E-32512876B93B}" type="pres">
      <dgm:prSet presAssocID="{116CC436-5EAC-46D9-BA57-17D776C1C244}" presName="level2hierChild" presStyleCnt="0"/>
      <dgm:spPr/>
    </dgm:pt>
    <dgm:pt modelId="{A4F6E370-B581-45B9-9B6D-1DE942F020E3}" type="pres">
      <dgm:prSet presAssocID="{3A80F96B-4BBD-4602-9E35-CE861655137A}" presName="conn2-1" presStyleLbl="parChTrans1D2" presStyleIdx="0" presStyleCnt="2"/>
      <dgm:spPr/>
      <dgm:t>
        <a:bodyPr/>
        <a:lstStyle/>
        <a:p>
          <a:endParaRPr lang="en-US"/>
        </a:p>
      </dgm:t>
    </dgm:pt>
    <dgm:pt modelId="{3F578583-1761-4EF5-B5FA-04A893E7161A}" type="pres">
      <dgm:prSet presAssocID="{3A80F96B-4BBD-4602-9E35-CE861655137A}" presName="connTx" presStyleLbl="parChTrans1D2" presStyleIdx="0" presStyleCnt="2"/>
      <dgm:spPr/>
      <dgm:t>
        <a:bodyPr/>
        <a:lstStyle/>
        <a:p>
          <a:endParaRPr lang="en-US"/>
        </a:p>
      </dgm:t>
    </dgm:pt>
    <dgm:pt modelId="{EF74E860-B261-4A2B-8F34-CFF8B8D16F35}" type="pres">
      <dgm:prSet presAssocID="{4A60E094-3824-4433-BBE7-BF03AE24C08A}" presName="root2" presStyleCnt="0"/>
      <dgm:spPr/>
    </dgm:pt>
    <dgm:pt modelId="{EF1F9952-348D-4E54-AEC6-2E8B1E3B778F}" type="pres">
      <dgm:prSet presAssocID="{4A60E094-3824-4433-BBE7-BF03AE24C08A}" presName="LevelTwoTextNode" presStyleLbl="node2" presStyleIdx="0" presStyleCnt="2">
        <dgm:presLayoutVars>
          <dgm:chPref val="3"/>
        </dgm:presLayoutVars>
      </dgm:prSet>
      <dgm:spPr/>
      <dgm:t>
        <a:bodyPr/>
        <a:lstStyle/>
        <a:p>
          <a:endParaRPr lang="en-US"/>
        </a:p>
      </dgm:t>
    </dgm:pt>
    <dgm:pt modelId="{80B1227B-9089-43E4-9DFA-AE62FA0577B8}" type="pres">
      <dgm:prSet presAssocID="{4A60E094-3824-4433-BBE7-BF03AE24C08A}" presName="level3hierChild" presStyleCnt="0"/>
      <dgm:spPr/>
    </dgm:pt>
    <dgm:pt modelId="{CCF6136F-9856-412D-BBAF-547275BCBE4E}" type="pres">
      <dgm:prSet presAssocID="{A59B98A4-A46A-4C31-A6CA-38CD177F9D5E}" presName="conn2-1" presStyleLbl="parChTrans1D3" presStyleIdx="0" presStyleCnt="3"/>
      <dgm:spPr/>
      <dgm:t>
        <a:bodyPr/>
        <a:lstStyle/>
        <a:p>
          <a:endParaRPr lang="en-US"/>
        </a:p>
      </dgm:t>
    </dgm:pt>
    <dgm:pt modelId="{EE1019B2-150E-436D-A8EC-34C631B11CC2}" type="pres">
      <dgm:prSet presAssocID="{A59B98A4-A46A-4C31-A6CA-38CD177F9D5E}" presName="connTx" presStyleLbl="parChTrans1D3" presStyleIdx="0" presStyleCnt="3"/>
      <dgm:spPr/>
      <dgm:t>
        <a:bodyPr/>
        <a:lstStyle/>
        <a:p>
          <a:endParaRPr lang="en-US"/>
        </a:p>
      </dgm:t>
    </dgm:pt>
    <dgm:pt modelId="{005A0F66-0BF4-4905-A001-E3145E350645}" type="pres">
      <dgm:prSet presAssocID="{E9E2D06D-FA30-4C99-AB67-28EC5A9D0B9D}" presName="root2" presStyleCnt="0"/>
      <dgm:spPr/>
    </dgm:pt>
    <dgm:pt modelId="{600FC5BD-B703-4385-97AF-5E5A0429C608}" type="pres">
      <dgm:prSet presAssocID="{E9E2D06D-FA30-4C99-AB67-28EC5A9D0B9D}" presName="LevelTwoTextNode" presStyleLbl="node3" presStyleIdx="0" presStyleCnt="3">
        <dgm:presLayoutVars>
          <dgm:chPref val="3"/>
        </dgm:presLayoutVars>
      </dgm:prSet>
      <dgm:spPr/>
      <dgm:t>
        <a:bodyPr/>
        <a:lstStyle/>
        <a:p>
          <a:endParaRPr lang="en-US"/>
        </a:p>
      </dgm:t>
    </dgm:pt>
    <dgm:pt modelId="{922679E1-1F72-4332-A691-E1E17D903528}" type="pres">
      <dgm:prSet presAssocID="{E9E2D06D-FA30-4C99-AB67-28EC5A9D0B9D}" presName="level3hierChild" presStyleCnt="0"/>
      <dgm:spPr/>
    </dgm:pt>
    <dgm:pt modelId="{B78BB114-13CD-4659-A951-8E8F2DA534AC}" type="pres">
      <dgm:prSet presAssocID="{944F101B-B770-4FAA-8773-6C1AFDE7A2CC}" presName="conn2-1" presStyleLbl="parChTrans1D3" presStyleIdx="1" presStyleCnt="3"/>
      <dgm:spPr/>
      <dgm:t>
        <a:bodyPr/>
        <a:lstStyle/>
        <a:p>
          <a:endParaRPr lang="en-US"/>
        </a:p>
      </dgm:t>
    </dgm:pt>
    <dgm:pt modelId="{230353DC-B5E8-4FE1-A3AA-65EBE97CB03F}" type="pres">
      <dgm:prSet presAssocID="{944F101B-B770-4FAA-8773-6C1AFDE7A2CC}" presName="connTx" presStyleLbl="parChTrans1D3" presStyleIdx="1" presStyleCnt="3"/>
      <dgm:spPr/>
      <dgm:t>
        <a:bodyPr/>
        <a:lstStyle/>
        <a:p>
          <a:endParaRPr lang="en-US"/>
        </a:p>
      </dgm:t>
    </dgm:pt>
    <dgm:pt modelId="{16AA0B17-CB93-49F3-8271-4385A08FB8C2}" type="pres">
      <dgm:prSet presAssocID="{81D85C86-8415-42B3-A9AD-705DB73AFB06}" presName="root2" presStyleCnt="0"/>
      <dgm:spPr/>
    </dgm:pt>
    <dgm:pt modelId="{5E2DA417-E681-4C3D-80BA-3ADF483726E3}" type="pres">
      <dgm:prSet presAssocID="{81D85C86-8415-42B3-A9AD-705DB73AFB06}" presName="LevelTwoTextNode" presStyleLbl="node3" presStyleIdx="1" presStyleCnt="3">
        <dgm:presLayoutVars>
          <dgm:chPref val="3"/>
        </dgm:presLayoutVars>
      </dgm:prSet>
      <dgm:spPr/>
      <dgm:t>
        <a:bodyPr/>
        <a:lstStyle/>
        <a:p>
          <a:endParaRPr lang="en-US"/>
        </a:p>
      </dgm:t>
    </dgm:pt>
    <dgm:pt modelId="{3899E1B5-3D8C-47D6-BB78-7E229CB543DE}" type="pres">
      <dgm:prSet presAssocID="{81D85C86-8415-42B3-A9AD-705DB73AFB06}" presName="level3hierChild" presStyleCnt="0"/>
      <dgm:spPr/>
    </dgm:pt>
    <dgm:pt modelId="{8C098D11-0B4A-49E8-908F-6179A0D7BB56}" type="pres">
      <dgm:prSet presAssocID="{77CAE5C5-9533-4240-A26B-9B89DB9AD90D}" presName="conn2-1" presStyleLbl="parChTrans1D2" presStyleIdx="1" presStyleCnt="2"/>
      <dgm:spPr/>
      <dgm:t>
        <a:bodyPr/>
        <a:lstStyle/>
        <a:p>
          <a:endParaRPr lang="en-US"/>
        </a:p>
      </dgm:t>
    </dgm:pt>
    <dgm:pt modelId="{E081FA73-B563-44A1-9CFB-F6C974745ADE}" type="pres">
      <dgm:prSet presAssocID="{77CAE5C5-9533-4240-A26B-9B89DB9AD90D}" presName="connTx" presStyleLbl="parChTrans1D2" presStyleIdx="1" presStyleCnt="2"/>
      <dgm:spPr/>
      <dgm:t>
        <a:bodyPr/>
        <a:lstStyle/>
        <a:p>
          <a:endParaRPr lang="en-US"/>
        </a:p>
      </dgm:t>
    </dgm:pt>
    <dgm:pt modelId="{A62E25AB-84F8-4735-AC28-ACBBFF2991DB}" type="pres">
      <dgm:prSet presAssocID="{07289F45-A100-47F4-AB55-11B227560606}" presName="root2" presStyleCnt="0"/>
      <dgm:spPr/>
    </dgm:pt>
    <dgm:pt modelId="{61A0FD35-D73B-4F0D-A5FF-13BC371A401A}" type="pres">
      <dgm:prSet presAssocID="{07289F45-A100-47F4-AB55-11B227560606}" presName="LevelTwoTextNode" presStyleLbl="node2" presStyleIdx="1" presStyleCnt="2">
        <dgm:presLayoutVars>
          <dgm:chPref val="3"/>
        </dgm:presLayoutVars>
      </dgm:prSet>
      <dgm:spPr/>
      <dgm:t>
        <a:bodyPr/>
        <a:lstStyle/>
        <a:p>
          <a:endParaRPr lang="en-US"/>
        </a:p>
      </dgm:t>
    </dgm:pt>
    <dgm:pt modelId="{A0E72128-2C58-41C1-A8E9-E7104F6747A2}" type="pres">
      <dgm:prSet presAssocID="{07289F45-A100-47F4-AB55-11B227560606}" presName="level3hierChild" presStyleCnt="0"/>
      <dgm:spPr/>
    </dgm:pt>
    <dgm:pt modelId="{A8D2E810-2DD0-4F69-B70E-86DD35E33BED}" type="pres">
      <dgm:prSet presAssocID="{210EA0AE-A769-4760-AFCC-B02ADB0C4C15}" presName="conn2-1" presStyleLbl="parChTrans1D3" presStyleIdx="2" presStyleCnt="3"/>
      <dgm:spPr/>
      <dgm:t>
        <a:bodyPr/>
        <a:lstStyle/>
        <a:p>
          <a:endParaRPr lang="en-US"/>
        </a:p>
      </dgm:t>
    </dgm:pt>
    <dgm:pt modelId="{F083403E-700E-4E32-A85A-D976FA883E7D}" type="pres">
      <dgm:prSet presAssocID="{210EA0AE-A769-4760-AFCC-B02ADB0C4C15}" presName="connTx" presStyleLbl="parChTrans1D3" presStyleIdx="2" presStyleCnt="3"/>
      <dgm:spPr/>
      <dgm:t>
        <a:bodyPr/>
        <a:lstStyle/>
        <a:p>
          <a:endParaRPr lang="en-US"/>
        </a:p>
      </dgm:t>
    </dgm:pt>
    <dgm:pt modelId="{C504DD79-56EE-4DE0-8FB0-4B7DED6FE793}" type="pres">
      <dgm:prSet presAssocID="{E72CF06F-3356-458D-B3FF-572A11375E9C}" presName="root2" presStyleCnt="0"/>
      <dgm:spPr/>
    </dgm:pt>
    <dgm:pt modelId="{81F4D825-7A5E-454F-93B9-BEDB71F18C31}" type="pres">
      <dgm:prSet presAssocID="{E72CF06F-3356-458D-B3FF-572A11375E9C}" presName="LevelTwoTextNode" presStyleLbl="node3" presStyleIdx="2" presStyleCnt="3">
        <dgm:presLayoutVars>
          <dgm:chPref val="3"/>
        </dgm:presLayoutVars>
      </dgm:prSet>
      <dgm:spPr/>
      <dgm:t>
        <a:bodyPr/>
        <a:lstStyle/>
        <a:p>
          <a:endParaRPr lang="en-US"/>
        </a:p>
      </dgm:t>
    </dgm:pt>
    <dgm:pt modelId="{06467324-4E2E-4259-BF42-0180CC181EDB}" type="pres">
      <dgm:prSet presAssocID="{E72CF06F-3356-458D-B3FF-572A11375E9C}" presName="level3hierChild" presStyleCnt="0"/>
      <dgm:spPr/>
    </dgm:pt>
  </dgm:ptLst>
  <dgm:cxnLst>
    <dgm:cxn modelId="{82082FD6-4A88-4B7B-B211-C7260D297D36}" type="presOf" srcId="{81D85C86-8415-42B3-A9AD-705DB73AFB06}" destId="{5E2DA417-E681-4C3D-80BA-3ADF483726E3}" srcOrd="0" destOrd="0" presId="urn:microsoft.com/office/officeart/2005/8/layout/hierarchy2"/>
    <dgm:cxn modelId="{A2FEC030-088C-4838-8DE4-8E5E29225163}" type="presOf" srcId="{210EA0AE-A769-4760-AFCC-B02ADB0C4C15}" destId="{A8D2E810-2DD0-4F69-B70E-86DD35E33BED}" srcOrd="0" destOrd="0" presId="urn:microsoft.com/office/officeart/2005/8/layout/hierarchy2"/>
    <dgm:cxn modelId="{BBE06BDA-D934-4373-BDA3-4F746DD2AD0D}" type="presOf" srcId="{E72CF06F-3356-458D-B3FF-572A11375E9C}" destId="{81F4D825-7A5E-454F-93B9-BEDB71F18C31}" srcOrd="0" destOrd="0" presId="urn:microsoft.com/office/officeart/2005/8/layout/hierarchy2"/>
    <dgm:cxn modelId="{F9A6A728-2B12-485D-87AC-44E5BEFAEF68}" type="presOf" srcId="{116CC436-5EAC-46D9-BA57-17D776C1C244}" destId="{9E880F01-2125-43A6-A933-4EF19E0293C3}" srcOrd="0" destOrd="0" presId="urn:microsoft.com/office/officeart/2005/8/layout/hierarchy2"/>
    <dgm:cxn modelId="{7969FE49-C206-454B-80EC-641B81DDB0D3}" srcId="{116CC436-5EAC-46D9-BA57-17D776C1C244}" destId="{4A60E094-3824-4433-BBE7-BF03AE24C08A}" srcOrd="0" destOrd="0" parTransId="{3A80F96B-4BBD-4602-9E35-CE861655137A}" sibTransId="{18D1EA16-A608-44E6-8142-E56ACBF1EEAE}"/>
    <dgm:cxn modelId="{94942601-4744-4632-A39F-D649346A9323}" type="presOf" srcId="{944F101B-B770-4FAA-8773-6C1AFDE7A2CC}" destId="{B78BB114-13CD-4659-A951-8E8F2DA534AC}" srcOrd="0" destOrd="0" presId="urn:microsoft.com/office/officeart/2005/8/layout/hierarchy2"/>
    <dgm:cxn modelId="{DB117DD0-135D-434A-AC93-58F492F5B3B1}" type="presOf" srcId="{E9E2D06D-FA30-4C99-AB67-28EC5A9D0B9D}" destId="{600FC5BD-B703-4385-97AF-5E5A0429C608}" srcOrd="0" destOrd="0" presId="urn:microsoft.com/office/officeart/2005/8/layout/hierarchy2"/>
    <dgm:cxn modelId="{3E146603-3DE4-4AEA-8AF1-77D980BC3D52}" type="presOf" srcId="{A59B98A4-A46A-4C31-A6CA-38CD177F9D5E}" destId="{EE1019B2-150E-436D-A8EC-34C631B11CC2}" srcOrd="1" destOrd="0" presId="urn:microsoft.com/office/officeart/2005/8/layout/hierarchy2"/>
    <dgm:cxn modelId="{DA6F3AAD-4C5E-4FF0-90C0-EE3F636BC384}" type="presOf" srcId="{210EA0AE-A769-4760-AFCC-B02ADB0C4C15}" destId="{F083403E-700E-4E32-A85A-D976FA883E7D}" srcOrd="1" destOrd="0" presId="urn:microsoft.com/office/officeart/2005/8/layout/hierarchy2"/>
    <dgm:cxn modelId="{D4225A57-F6D1-4876-A36C-AB6F58ED5EAE}" type="presOf" srcId="{07289F45-A100-47F4-AB55-11B227560606}" destId="{61A0FD35-D73B-4F0D-A5FF-13BC371A401A}" srcOrd="0" destOrd="0" presId="urn:microsoft.com/office/officeart/2005/8/layout/hierarchy2"/>
    <dgm:cxn modelId="{A4538C4F-DFEB-429D-8731-6C39B099B783}" srcId="{116CC436-5EAC-46D9-BA57-17D776C1C244}" destId="{07289F45-A100-47F4-AB55-11B227560606}" srcOrd="1" destOrd="0" parTransId="{77CAE5C5-9533-4240-A26B-9B89DB9AD90D}" sibTransId="{D76202B2-9810-4184-AF0A-BC5533B12826}"/>
    <dgm:cxn modelId="{6DFE7229-914C-452A-8F93-6781D5F6824F}" srcId="{432776B1-2035-49BC-8163-024A0907F5F9}" destId="{116CC436-5EAC-46D9-BA57-17D776C1C244}" srcOrd="0" destOrd="0" parTransId="{85C42AB2-84D8-4E8E-A8C1-A2E2823C279B}" sibTransId="{D858FC67-554F-4B83-9467-43999D88F475}"/>
    <dgm:cxn modelId="{68296263-F3CA-4001-9F43-4C5EF8B4AE3D}" srcId="{07289F45-A100-47F4-AB55-11B227560606}" destId="{E72CF06F-3356-458D-B3FF-572A11375E9C}" srcOrd="0" destOrd="0" parTransId="{210EA0AE-A769-4760-AFCC-B02ADB0C4C15}" sibTransId="{26292310-6549-4E25-9B2E-E4F788097B18}"/>
    <dgm:cxn modelId="{8B3BA40A-5BDA-4B6C-8CDE-7E8C358D71F0}" type="presOf" srcId="{3A80F96B-4BBD-4602-9E35-CE861655137A}" destId="{3F578583-1761-4EF5-B5FA-04A893E7161A}" srcOrd="1" destOrd="0" presId="urn:microsoft.com/office/officeart/2005/8/layout/hierarchy2"/>
    <dgm:cxn modelId="{9B778AEA-6645-4F57-8CB1-4F53DEC3F4A9}" type="presOf" srcId="{432776B1-2035-49BC-8163-024A0907F5F9}" destId="{DF27B596-726B-4CC9-8168-71970A095D01}" srcOrd="0" destOrd="0" presId="urn:microsoft.com/office/officeart/2005/8/layout/hierarchy2"/>
    <dgm:cxn modelId="{CD291CF2-3CE9-47D2-B7A2-DBC7F013C04A}" type="presOf" srcId="{4A60E094-3824-4433-BBE7-BF03AE24C08A}" destId="{EF1F9952-348D-4E54-AEC6-2E8B1E3B778F}" srcOrd="0" destOrd="0" presId="urn:microsoft.com/office/officeart/2005/8/layout/hierarchy2"/>
    <dgm:cxn modelId="{B2066083-7BF7-47F0-B4CA-CD7D6962092A}" type="presOf" srcId="{77CAE5C5-9533-4240-A26B-9B89DB9AD90D}" destId="{E081FA73-B563-44A1-9CFB-F6C974745ADE}" srcOrd="1" destOrd="0" presId="urn:microsoft.com/office/officeart/2005/8/layout/hierarchy2"/>
    <dgm:cxn modelId="{D5D6516E-22AB-4775-9C6B-7B464FDE6022}" type="presOf" srcId="{3A80F96B-4BBD-4602-9E35-CE861655137A}" destId="{A4F6E370-B581-45B9-9B6D-1DE942F020E3}" srcOrd="0" destOrd="0" presId="urn:microsoft.com/office/officeart/2005/8/layout/hierarchy2"/>
    <dgm:cxn modelId="{88F7A24D-E834-4869-8EFA-144E433D203F}" type="presOf" srcId="{944F101B-B770-4FAA-8773-6C1AFDE7A2CC}" destId="{230353DC-B5E8-4FE1-A3AA-65EBE97CB03F}" srcOrd="1" destOrd="0" presId="urn:microsoft.com/office/officeart/2005/8/layout/hierarchy2"/>
    <dgm:cxn modelId="{66A42C83-74DB-400E-B156-621E0CC9F882}" srcId="{4A60E094-3824-4433-BBE7-BF03AE24C08A}" destId="{E9E2D06D-FA30-4C99-AB67-28EC5A9D0B9D}" srcOrd="0" destOrd="0" parTransId="{A59B98A4-A46A-4C31-A6CA-38CD177F9D5E}" sibTransId="{60851B98-6CCD-40F1-9C90-F78F26F977CF}"/>
    <dgm:cxn modelId="{0A5E130D-ECAA-4B1F-A180-C9A58094A8B6}" type="presOf" srcId="{77CAE5C5-9533-4240-A26B-9B89DB9AD90D}" destId="{8C098D11-0B4A-49E8-908F-6179A0D7BB56}" srcOrd="0" destOrd="0" presId="urn:microsoft.com/office/officeart/2005/8/layout/hierarchy2"/>
    <dgm:cxn modelId="{927B44E6-C3AB-417F-8883-85DA945A4BC7}" srcId="{4A60E094-3824-4433-BBE7-BF03AE24C08A}" destId="{81D85C86-8415-42B3-A9AD-705DB73AFB06}" srcOrd="1" destOrd="0" parTransId="{944F101B-B770-4FAA-8773-6C1AFDE7A2CC}" sibTransId="{E592317D-D27C-4B8B-AE95-6BAC9E64168B}"/>
    <dgm:cxn modelId="{114BC7A9-99D8-46C1-A9DA-10A0643A3368}" type="presOf" srcId="{A59B98A4-A46A-4C31-A6CA-38CD177F9D5E}" destId="{CCF6136F-9856-412D-BBAF-547275BCBE4E}" srcOrd="0" destOrd="0" presId="urn:microsoft.com/office/officeart/2005/8/layout/hierarchy2"/>
    <dgm:cxn modelId="{E81245AF-D817-435B-B324-5C351E16D2C2}" type="presParOf" srcId="{DF27B596-726B-4CC9-8168-71970A095D01}" destId="{CCD3A0C3-BF05-4CA8-8AD1-563736E36639}" srcOrd="0" destOrd="0" presId="urn:microsoft.com/office/officeart/2005/8/layout/hierarchy2"/>
    <dgm:cxn modelId="{C12E251C-BB12-4930-9286-EA6341A7AFF5}" type="presParOf" srcId="{CCD3A0C3-BF05-4CA8-8AD1-563736E36639}" destId="{9E880F01-2125-43A6-A933-4EF19E0293C3}" srcOrd="0" destOrd="0" presId="urn:microsoft.com/office/officeart/2005/8/layout/hierarchy2"/>
    <dgm:cxn modelId="{9D772B53-8F10-4395-AE23-0344F986E2A2}" type="presParOf" srcId="{CCD3A0C3-BF05-4CA8-8AD1-563736E36639}" destId="{85661E0F-F592-4429-9C2E-32512876B93B}" srcOrd="1" destOrd="0" presId="urn:microsoft.com/office/officeart/2005/8/layout/hierarchy2"/>
    <dgm:cxn modelId="{622ABBA2-A5AC-46AF-A7EC-901B6432C83D}" type="presParOf" srcId="{85661E0F-F592-4429-9C2E-32512876B93B}" destId="{A4F6E370-B581-45B9-9B6D-1DE942F020E3}" srcOrd="0" destOrd="0" presId="urn:microsoft.com/office/officeart/2005/8/layout/hierarchy2"/>
    <dgm:cxn modelId="{C4727703-5D3F-4E1B-AB0E-106C9D0053A5}" type="presParOf" srcId="{A4F6E370-B581-45B9-9B6D-1DE942F020E3}" destId="{3F578583-1761-4EF5-B5FA-04A893E7161A}" srcOrd="0" destOrd="0" presId="urn:microsoft.com/office/officeart/2005/8/layout/hierarchy2"/>
    <dgm:cxn modelId="{85D04B2E-AF40-4FA0-A4C2-6CF4709581FF}" type="presParOf" srcId="{85661E0F-F592-4429-9C2E-32512876B93B}" destId="{EF74E860-B261-4A2B-8F34-CFF8B8D16F35}" srcOrd="1" destOrd="0" presId="urn:microsoft.com/office/officeart/2005/8/layout/hierarchy2"/>
    <dgm:cxn modelId="{E9763E1F-D67C-44DC-BC39-DFE7DC589BAE}" type="presParOf" srcId="{EF74E860-B261-4A2B-8F34-CFF8B8D16F35}" destId="{EF1F9952-348D-4E54-AEC6-2E8B1E3B778F}" srcOrd="0" destOrd="0" presId="urn:microsoft.com/office/officeart/2005/8/layout/hierarchy2"/>
    <dgm:cxn modelId="{E9FE06AA-61F6-45CB-A271-7C35C1EAFC07}" type="presParOf" srcId="{EF74E860-B261-4A2B-8F34-CFF8B8D16F35}" destId="{80B1227B-9089-43E4-9DFA-AE62FA0577B8}" srcOrd="1" destOrd="0" presId="urn:microsoft.com/office/officeart/2005/8/layout/hierarchy2"/>
    <dgm:cxn modelId="{C1DAB600-A3D8-43EE-912A-C8964155F04C}" type="presParOf" srcId="{80B1227B-9089-43E4-9DFA-AE62FA0577B8}" destId="{CCF6136F-9856-412D-BBAF-547275BCBE4E}" srcOrd="0" destOrd="0" presId="urn:microsoft.com/office/officeart/2005/8/layout/hierarchy2"/>
    <dgm:cxn modelId="{7ACA16EF-B8E1-4278-B344-711C3A35B5DC}" type="presParOf" srcId="{CCF6136F-9856-412D-BBAF-547275BCBE4E}" destId="{EE1019B2-150E-436D-A8EC-34C631B11CC2}" srcOrd="0" destOrd="0" presId="urn:microsoft.com/office/officeart/2005/8/layout/hierarchy2"/>
    <dgm:cxn modelId="{D9E09ACE-9236-45AD-97C5-D00853D501A8}" type="presParOf" srcId="{80B1227B-9089-43E4-9DFA-AE62FA0577B8}" destId="{005A0F66-0BF4-4905-A001-E3145E350645}" srcOrd="1" destOrd="0" presId="urn:microsoft.com/office/officeart/2005/8/layout/hierarchy2"/>
    <dgm:cxn modelId="{EC450F2B-567C-480D-A894-D2825C806383}" type="presParOf" srcId="{005A0F66-0BF4-4905-A001-E3145E350645}" destId="{600FC5BD-B703-4385-97AF-5E5A0429C608}" srcOrd="0" destOrd="0" presId="urn:microsoft.com/office/officeart/2005/8/layout/hierarchy2"/>
    <dgm:cxn modelId="{7240B963-FE68-4D22-A18E-129388CDCB4F}" type="presParOf" srcId="{005A0F66-0BF4-4905-A001-E3145E350645}" destId="{922679E1-1F72-4332-A691-E1E17D903528}" srcOrd="1" destOrd="0" presId="urn:microsoft.com/office/officeart/2005/8/layout/hierarchy2"/>
    <dgm:cxn modelId="{6F1F0A84-C49F-46C8-B0AE-DAC96A7CEF70}" type="presParOf" srcId="{80B1227B-9089-43E4-9DFA-AE62FA0577B8}" destId="{B78BB114-13CD-4659-A951-8E8F2DA534AC}" srcOrd="2" destOrd="0" presId="urn:microsoft.com/office/officeart/2005/8/layout/hierarchy2"/>
    <dgm:cxn modelId="{1B504729-D99D-409F-9B0A-7A9F7288E5E4}" type="presParOf" srcId="{B78BB114-13CD-4659-A951-8E8F2DA534AC}" destId="{230353DC-B5E8-4FE1-A3AA-65EBE97CB03F}" srcOrd="0" destOrd="0" presId="urn:microsoft.com/office/officeart/2005/8/layout/hierarchy2"/>
    <dgm:cxn modelId="{7AEBB50F-01EA-4617-BB37-C60775A8B1BE}" type="presParOf" srcId="{80B1227B-9089-43E4-9DFA-AE62FA0577B8}" destId="{16AA0B17-CB93-49F3-8271-4385A08FB8C2}" srcOrd="3" destOrd="0" presId="urn:microsoft.com/office/officeart/2005/8/layout/hierarchy2"/>
    <dgm:cxn modelId="{AD56C43C-9CED-4FEC-A4C5-D0E41F1DEED6}" type="presParOf" srcId="{16AA0B17-CB93-49F3-8271-4385A08FB8C2}" destId="{5E2DA417-E681-4C3D-80BA-3ADF483726E3}" srcOrd="0" destOrd="0" presId="urn:microsoft.com/office/officeart/2005/8/layout/hierarchy2"/>
    <dgm:cxn modelId="{2FCB753E-B82F-43D5-93A5-865451848B43}" type="presParOf" srcId="{16AA0B17-CB93-49F3-8271-4385A08FB8C2}" destId="{3899E1B5-3D8C-47D6-BB78-7E229CB543DE}" srcOrd="1" destOrd="0" presId="urn:microsoft.com/office/officeart/2005/8/layout/hierarchy2"/>
    <dgm:cxn modelId="{1323B0E6-4679-4B8F-9AE8-FB4094A18F83}" type="presParOf" srcId="{85661E0F-F592-4429-9C2E-32512876B93B}" destId="{8C098D11-0B4A-49E8-908F-6179A0D7BB56}" srcOrd="2" destOrd="0" presId="urn:microsoft.com/office/officeart/2005/8/layout/hierarchy2"/>
    <dgm:cxn modelId="{623603BC-6749-454E-A49F-987FAA983183}" type="presParOf" srcId="{8C098D11-0B4A-49E8-908F-6179A0D7BB56}" destId="{E081FA73-B563-44A1-9CFB-F6C974745ADE}" srcOrd="0" destOrd="0" presId="urn:microsoft.com/office/officeart/2005/8/layout/hierarchy2"/>
    <dgm:cxn modelId="{7291CCA9-BDE3-4CE1-84EE-9386C9936933}" type="presParOf" srcId="{85661E0F-F592-4429-9C2E-32512876B93B}" destId="{A62E25AB-84F8-4735-AC28-ACBBFF2991DB}" srcOrd="3" destOrd="0" presId="urn:microsoft.com/office/officeart/2005/8/layout/hierarchy2"/>
    <dgm:cxn modelId="{6BBA3C62-54E8-4016-B53C-D2525CB7287F}" type="presParOf" srcId="{A62E25AB-84F8-4735-AC28-ACBBFF2991DB}" destId="{61A0FD35-D73B-4F0D-A5FF-13BC371A401A}" srcOrd="0" destOrd="0" presId="urn:microsoft.com/office/officeart/2005/8/layout/hierarchy2"/>
    <dgm:cxn modelId="{4DDE5755-E845-4F3E-8D25-06805295DF33}" type="presParOf" srcId="{A62E25AB-84F8-4735-AC28-ACBBFF2991DB}" destId="{A0E72128-2C58-41C1-A8E9-E7104F6747A2}" srcOrd="1" destOrd="0" presId="urn:microsoft.com/office/officeart/2005/8/layout/hierarchy2"/>
    <dgm:cxn modelId="{B0308D25-B137-4BB5-8226-0E83F730206E}" type="presParOf" srcId="{A0E72128-2C58-41C1-A8E9-E7104F6747A2}" destId="{A8D2E810-2DD0-4F69-B70E-86DD35E33BED}" srcOrd="0" destOrd="0" presId="urn:microsoft.com/office/officeart/2005/8/layout/hierarchy2"/>
    <dgm:cxn modelId="{6B778788-7991-481C-8D40-E14D3383C7CD}" type="presParOf" srcId="{A8D2E810-2DD0-4F69-B70E-86DD35E33BED}" destId="{F083403E-700E-4E32-A85A-D976FA883E7D}" srcOrd="0" destOrd="0" presId="urn:microsoft.com/office/officeart/2005/8/layout/hierarchy2"/>
    <dgm:cxn modelId="{DDD40005-4E43-45B5-8943-CD9919524D8E}" type="presParOf" srcId="{A0E72128-2C58-41C1-A8E9-E7104F6747A2}" destId="{C504DD79-56EE-4DE0-8FB0-4B7DED6FE793}" srcOrd="1" destOrd="0" presId="urn:microsoft.com/office/officeart/2005/8/layout/hierarchy2"/>
    <dgm:cxn modelId="{51DB8EF3-18B8-4DFC-BFFC-2FEB8963ABB7}" type="presParOf" srcId="{C504DD79-56EE-4DE0-8FB0-4B7DED6FE793}" destId="{81F4D825-7A5E-454F-93B9-BEDB71F18C31}" srcOrd="0" destOrd="0" presId="urn:microsoft.com/office/officeart/2005/8/layout/hierarchy2"/>
    <dgm:cxn modelId="{35BC7E61-92F7-4836-AB42-0E8D0A85BFF7}" type="presParOf" srcId="{C504DD79-56EE-4DE0-8FB0-4B7DED6FE793}" destId="{06467324-4E2E-4259-BF42-0180CC181EDB}" srcOrd="1" destOrd="0" presId="urn:microsoft.com/office/officeart/2005/8/layout/hierarchy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2776B1-2035-49BC-8163-024A0907F5F9}" type="doc">
      <dgm:prSet loTypeId="urn:microsoft.com/office/officeart/2005/8/layout/hierarchy2" loCatId="hierarchy" qsTypeId="urn:microsoft.com/office/officeart/2005/8/quickstyle/simple2" qsCatId="simple" csTypeId="urn:microsoft.com/office/officeart/2005/8/colors/accent5_4" csCatId="accent5" phldr="1"/>
      <dgm:spPr/>
      <dgm:t>
        <a:bodyPr/>
        <a:lstStyle/>
        <a:p>
          <a:endParaRPr lang="en-US"/>
        </a:p>
      </dgm:t>
    </dgm:pt>
    <dgm:pt modelId="{116CC436-5EAC-46D9-BA57-17D776C1C244}">
      <dgm:prSet phldrT="[Text]"/>
      <dgm:spPr/>
      <dgm:t>
        <a:bodyPr/>
        <a:lstStyle/>
        <a:p>
          <a:pPr rtl="0"/>
          <a:r>
            <a:rPr lang="en-US" b="1" dirty="0">
              <a:latin typeface="Calibri Light" panose="020F0302020204030204"/>
            </a:rPr>
            <a:t>Motion </a:t>
          </a:r>
          <a:endParaRPr lang="en-US" dirty="0"/>
        </a:p>
      </dgm:t>
    </dgm:pt>
    <dgm:pt modelId="{85C42AB2-84D8-4E8E-A8C1-A2E2823C279B}" type="parTrans" cxnId="{6DFE7229-914C-452A-8F93-6781D5F6824F}">
      <dgm:prSet/>
      <dgm:spPr/>
      <dgm:t>
        <a:bodyPr/>
        <a:lstStyle/>
        <a:p>
          <a:endParaRPr lang="en-US"/>
        </a:p>
      </dgm:t>
    </dgm:pt>
    <dgm:pt modelId="{D858FC67-554F-4B83-9467-43999D88F475}" type="sibTrans" cxnId="{6DFE7229-914C-452A-8F93-6781D5F6824F}">
      <dgm:prSet/>
      <dgm:spPr/>
      <dgm:t>
        <a:bodyPr/>
        <a:lstStyle/>
        <a:p>
          <a:endParaRPr lang="en-US"/>
        </a:p>
      </dgm:t>
    </dgm:pt>
    <dgm:pt modelId="{4A60E094-3824-4433-BBE7-BF03AE24C08A}">
      <dgm:prSet phldrT="[Text]"/>
      <dgm:spPr/>
      <dgm:t>
        <a:bodyPr/>
        <a:lstStyle/>
        <a:p>
          <a:pPr rtl="0"/>
          <a:r>
            <a:rPr lang="en-US" b="1" dirty="0">
              <a:latin typeface="Calibri Light" panose="020F0302020204030204"/>
            </a:rPr>
            <a:t>Linear </a:t>
          </a:r>
          <a:r>
            <a:rPr lang="en-US" b="1" dirty="0"/>
            <a:t> </a:t>
          </a:r>
        </a:p>
      </dgm:t>
    </dgm:pt>
    <dgm:pt modelId="{3A80F96B-4BBD-4602-9E35-CE861655137A}" type="parTrans" cxnId="{7969FE49-C206-454B-80EC-641B81DDB0D3}">
      <dgm:prSet/>
      <dgm:spPr/>
      <dgm:t>
        <a:bodyPr/>
        <a:lstStyle/>
        <a:p>
          <a:endParaRPr lang="en-US"/>
        </a:p>
      </dgm:t>
    </dgm:pt>
    <dgm:pt modelId="{18D1EA16-A608-44E6-8142-E56ACBF1EEAE}" type="sibTrans" cxnId="{7969FE49-C206-454B-80EC-641B81DDB0D3}">
      <dgm:prSet/>
      <dgm:spPr/>
      <dgm:t>
        <a:bodyPr/>
        <a:lstStyle/>
        <a:p>
          <a:endParaRPr lang="en-US"/>
        </a:p>
      </dgm:t>
    </dgm:pt>
    <dgm:pt modelId="{81D85C86-8415-42B3-A9AD-705DB73AFB06}">
      <dgm:prSet phldrT="[Text]" phldr="0"/>
      <dgm:spPr/>
      <dgm:t>
        <a:bodyPr/>
        <a:lstStyle/>
        <a:p>
          <a:pPr rtl="0"/>
          <a:r>
            <a:rPr lang="en-GB" dirty="0">
              <a:latin typeface="Calibri Light" panose="020F0302020204030204"/>
            </a:rPr>
            <a:t>Car travelling in one directon, Elevator</a:t>
          </a:r>
          <a:endParaRPr lang="en-GB" dirty="0"/>
        </a:p>
      </dgm:t>
    </dgm:pt>
    <dgm:pt modelId="{944F101B-B770-4FAA-8773-6C1AFDE7A2CC}" type="parTrans" cxnId="{927B44E6-C3AB-417F-8883-85DA945A4BC7}">
      <dgm:prSet/>
      <dgm:spPr/>
      <dgm:t>
        <a:bodyPr/>
        <a:lstStyle/>
        <a:p>
          <a:endParaRPr lang="en-US"/>
        </a:p>
      </dgm:t>
    </dgm:pt>
    <dgm:pt modelId="{E592317D-D27C-4B8B-AE95-6BAC9E64168B}" type="sibTrans" cxnId="{927B44E6-C3AB-417F-8883-85DA945A4BC7}">
      <dgm:prSet/>
      <dgm:spPr/>
      <dgm:t>
        <a:bodyPr/>
        <a:lstStyle/>
        <a:p>
          <a:endParaRPr lang="en-US"/>
        </a:p>
      </dgm:t>
    </dgm:pt>
    <dgm:pt modelId="{07289F45-A100-47F4-AB55-11B227560606}">
      <dgm:prSet phldrT="[Text]"/>
      <dgm:spPr/>
      <dgm:t>
        <a:bodyPr/>
        <a:lstStyle/>
        <a:p>
          <a:pPr rtl="0"/>
          <a:r>
            <a:rPr lang="en-US" b="1" dirty="0">
              <a:latin typeface="Calibri Light" panose="020F0302020204030204"/>
            </a:rPr>
            <a:t>Reciprocating</a:t>
          </a:r>
          <a:endParaRPr lang="en-US" b="0" dirty="0">
            <a:latin typeface="Calibri Light" panose="020F0302020204030204"/>
          </a:endParaRPr>
        </a:p>
      </dgm:t>
    </dgm:pt>
    <dgm:pt modelId="{77CAE5C5-9533-4240-A26B-9B89DB9AD90D}" type="parTrans" cxnId="{A4538C4F-DFEB-429D-8731-6C39B099B783}">
      <dgm:prSet/>
      <dgm:spPr/>
      <dgm:t>
        <a:bodyPr/>
        <a:lstStyle/>
        <a:p>
          <a:endParaRPr lang="en-US"/>
        </a:p>
      </dgm:t>
    </dgm:pt>
    <dgm:pt modelId="{D76202B2-9810-4184-AF0A-BC5533B12826}" type="sibTrans" cxnId="{A4538C4F-DFEB-429D-8731-6C39B099B783}">
      <dgm:prSet/>
      <dgm:spPr/>
      <dgm:t>
        <a:bodyPr/>
        <a:lstStyle/>
        <a:p>
          <a:endParaRPr lang="en-US"/>
        </a:p>
      </dgm:t>
    </dgm:pt>
    <dgm:pt modelId="{E72CF06F-3356-458D-B3FF-572A11375E9C}">
      <dgm:prSet phldrT="[Text]"/>
      <dgm:spPr/>
      <dgm:t>
        <a:bodyPr/>
        <a:lstStyle/>
        <a:p>
          <a:pPr rtl="0"/>
          <a:r>
            <a:rPr lang="en-US" b="1" u="sng" dirty="0">
              <a:latin typeface="Calibri Light" panose="020F0302020204030204"/>
            </a:rPr>
            <a:t>Swing, Pedulum</a:t>
          </a:r>
          <a:endParaRPr lang="en-GB" dirty="0"/>
        </a:p>
      </dgm:t>
    </dgm:pt>
    <dgm:pt modelId="{210EA0AE-A769-4760-AFCC-B02ADB0C4C15}" type="parTrans" cxnId="{68296263-F3CA-4001-9F43-4C5EF8B4AE3D}">
      <dgm:prSet/>
      <dgm:spPr/>
      <dgm:t>
        <a:bodyPr/>
        <a:lstStyle/>
        <a:p>
          <a:endParaRPr lang="en-US"/>
        </a:p>
      </dgm:t>
    </dgm:pt>
    <dgm:pt modelId="{26292310-6549-4E25-9B2E-E4F788097B18}" type="sibTrans" cxnId="{68296263-F3CA-4001-9F43-4C5EF8B4AE3D}">
      <dgm:prSet/>
      <dgm:spPr/>
      <dgm:t>
        <a:bodyPr/>
        <a:lstStyle/>
        <a:p>
          <a:endParaRPr lang="en-US"/>
        </a:p>
      </dgm:t>
    </dgm:pt>
    <dgm:pt modelId="{FD5264A0-E649-4FF6-A4A9-145AAEAD55C1}">
      <dgm:prSet phldr="0"/>
      <dgm:spPr/>
      <dgm:t>
        <a:bodyPr/>
        <a:lstStyle/>
        <a:p>
          <a:pPr rtl="0"/>
          <a:r>
            <a:rPr lang="en-US" b="1" dirty="0">
              <a:latin typeface="Calibri Light" panose="020F0302020204030204"/>
            </a:rPr>
            <a:t>Rotary</a:t>
          </a:r>
          <a:endParaRPr lang="en-GB" b="0" dirty="0">
            <a:latin typeface="Calibri Light" panose="020F0302020204030204"/>
          </a:endParaRPr>
        </a:p>
      </dgm:t>
    </dgm:pt>
    <dgm:pt modelId="{688ECB3B-79DF-46D8-A38A-9A0833E0F79A}" type="parTrans" cxnId="{F26CD861-6F49-4BA5-B925-F3EEA96CF328}">
      <dgm:prSet/>
      <dgm:spPr/>
      <dgm:t>
        <a:bodyPr/>
        <a:lstStyle/>
        <a:p>
          <a:endParaRPr lang="en-GB"/>
        </a:p>
      </dgm:t>
    </dgm:pt>
    <dgm:pt modelId="{BD5D4F1D-73C2-46D1-862C-3B96A40493CF}" type="sibTrans" cxnId="{F26CD861-6F49-4BA5-B925-F3EEA96CF328}">
      <dgm:prSet/>
      <dgm:spPr/>
    </dgm:pt>
    <dgm:pt modelId="{1ADEE26F-ED41-4782-88B7-465CF1B7AC83}">
      <dgm:prSet phldr="0"/>
      <dgm:spPr/>
      <dgm:t>
        <a:bodyPr/>
        <a:lstStyle/>
        <a:p>
          <a:pPr rtl="0"/>
          <a:r>
            <a:rPr lang="en-US" b="1" dirty="0">
              <a:latin typeface="Calibri Light" panose="020F0302020204030204"/>
            </a:rPr>
            <a:t>Oscillating   </a:t>
          </a:r>
          <a:endParaRPr lang="en-GB" dirty="0"/>
        </a:p>
      </dgm:t>
    </dgm:pt>
    <dgm:pt modelId="{AC3D5FD6-2A69-4F51-BB04-B1CABDD2FEBF}" type="parTrans" cxnId="{F24729FB-E6D2-4E12-8370-CD99295209F4}">
      <dgm:prSet/>
      <dgm:spPr/>
      <dgm:t>
        <a:bodyPr/>
        <a:lstStyle/>
        <a:p>
          <a:endParaRPr lang="en-GB"/>
        </a:p>
      </dgm:t>
    </dgm:pt>
    <dgm:pt modelId="{90B46848-DB92-4A73-9DCD-4A8E94144424}" type="sibTrans" cxnId="{F24729FB-E6D2-4E12-8370-CD99295209F4}">
      <dgm:prSet/>
      <dgm:spPr/>
    </dgm:pt>
    <dgm:pt modelId="{41985AF1-359B-4B7A-B0E8-B6766D182EF6}">
      <dgm:prSet phldr="0"/>
      <dgm:spPr/>
      <dgm:t>
        <a:bodyPr/>
        <a:lstStyle/>
        <a:p>
          <a:pPr rtl="0"/>
          <a:r>
            <a:rPr lang="en-US" b="1" dirty="0">
              <a:latin typeface="Calibri Light" panose="020F0302020204030204"/>
            </a:rPr>
            <a:t>Wheels, Hands of a clock</a:t>
          </a:r>
        </a:p>
      </dgm:t>
    </dgm:pt>
    <dgm:pt modelId="{75504F84-B037-4C69-84BA-4E168EF8818C}" type="parTrans" cxnId="{63702711-C862-4C62-B7E3-123D838B9A2D}">
      <dgm:prSet/>
      <dgm:spPr/>
      <dgm:t>
        <a:bodyPr/>
        <a:lstStyle/>
        <a:p>
          <a:endParaRPr lang="en-GB"/>
        </a:p>
      </dgm:t>
    </dgm:pt>
    <dgm:pt modelId="{582DFB3F-1842-444A-A150-4BE1C37AEE42}" type="sibTrans" cxnId="{63702711-C862-4C62-B7E3-123D838B9A2D}">
      <dgm:prSet/>
      <dgm:spPr/>
    </dgm:pt>
    <dgm:pt modelId="{4098E207-51AE-4130-8AD0-2195CCDB9B3A}">
      <dgm:prSet phldr="0"/>
      <dgm:spPr/>
      <dgm:t>
        <a:bodyPr/>
        <a:lstStyle/>
        <a:p>
          <a:pPr rtl="0"/>
          <a:r>
            <a:rPr lang="en-US" b="1" dirty="0">
              <a:latin typeface="Calibri Light" panose="020F0302020204030204"/>
            </a:rPr>
            <a:t>Sewing machine, Engine piston</a:t>
          </a:r>
        </a:p>
      </dgm:t>
    </dgm:pt>
    <dgm:pt modelId="{A616E804-AF13-4527-9CB2-F68C2ECD5697}" type="parTrans" cxnId="{5E4B21E2-6BCA-4C2A-A827-A3176B965D0D}">
      <dgm:prSet/>
      <dgm:spPr/>
      <dgm:t>
        <a:bodyPr/>
        <a:lstStyle/>
        <a:p>
          <a:endParaRPr lang="en-GB"/>
        </a:p>
      </dgm:t>
    </dgm:pt>
    <dgm:pt modelId="{DBBE41E4-76F4-4C64-9F81-F008DDE4CF90}" type="sibTrans" cxnId="{5E4B21E2-6BCA-4C2A-A827-A3176B965D0D}">
      <dgm:prSet/>
      <dgm:spPr/>
    </dgm:pt>
    <dgm:pt modelId="{DF27B596-726B-4CC9-8168-71970A095D01}" type="pres">
      <dgm:prSet presAssocID="{432776B1-2035-49BC-8163-024A0907F5F9}" presName="diagram" presStyleCnt="0">
        <dgm:presLayoutVars>
          <dgm:chPref val="1"/>
          <dgm:dir/>
          <dgm:animOne val="branch"/>
          <dgm:animLvl val="lvl"/>
          <dgm:resizeHandles val="exact"/>
        </dgm:presLayoutVars>
      </dgm:prSet>
      <dgm:spPr/>
      <dgm:t>
        <a:bodyPr/>
        <a:lstStyle/>
        <a:p>
          <a:endParaRPr lang="en-US"/>
        </a:p>
      </dgm:t>
    </dgm:pt>
    <dgm:pt modelId="{CCD3A0C3-BF05-4CA8-8AD1-563736E36639}" type="pres">
      <dgm:prSet presAssocID="{116CC436-5EAC-46D9-BA57-17D776C1C244}" presName="root1" presStyleCnt="0"/>
      <dgm:spPr/>
    </dgm:pt>
    <dgm:pt modelId="{9E880F01-2125-43A6-A933-4EF19E0293C3}" type="pres">
      <dgm:prSet presAssocID="{116CC436-5EAC-46D9-BA57-17D776C1C244}" presName="LevelOneTextNode" presStyleLbl="node0" presStyleIdx="0" presStyleCnt="1">
        <dgm:presLayoutVars>
          <dgm:chPref val="3"/>
        </dgm:presLayoutVars>
      </dgm:prSet>
      <dgm:spPr/>
      <dgm:t>
        <a:bodyPr/>
        <a:lstStyle/>
        <a:p>
          <a:endParaRPr lang="en-US"/>
        </a:p>
      </dgm:t>
    </dgm:pt>
    <dgm:pt modelId="{85661E0F-F592-4429-9C2E-32512876B93B}" type="pres">
      <dgm:prSet presAssocID="{116CC436-5EAC-46D9-BA57-17D776C1C244}" presName="level2hierChild" presStyleCnt="0"/>
      <dgm:spPr/>
    </dgm:pt>
    <dgm:pt modelId="{A4F6E370-B581-45B9-9B6D-1DE942F020E3}" type="pres">
      <dgm:prSet presAssocID="{3A80F96B-4BBD-4602-9E35-CE861655137A}" presName="conn2-1" presStyleLbl="parChTrans1D2" presStyleIdx="0" presStyleCnt="4"/>
      <dgm:spPr/>
      <dgm:t>
        <a:bodyPr/>
        <a:lstStyle/>
        <a:p>
          <a:endParaRPr lang="en-US"/>
        </a:p>
      </dgm:t>
    </dgm:pt>
    <dgm:pt modelId="{3F578583-1761-4EF5-B5FA-04A893E7161A}" type="pres">
      <dgm:prSet presAssocID="{3A80F96B-4BBD-4602-9E35-CE861655137A}" presName="connTx" presStyleLbl="parChTrans1D2" presStyleIdx="0" presStyleCnt="4"/>
      <dgm:spPr/>
      <dgm:t>
        <a:bodyPr/>
        <a:lstStyle/>
        <a:p>
          <a:endParaRPr lang="en-US"/>
        </a:p>
      </dgm:t>
    </dgm:pt>
    <dgm:pt modelId="{EF74E860-B261-4A2B-8F34-CFF8B8D16F35}" type="pres">
      <dgm:prSet presAssocID="{4A60E094-3824-4433-BBE7-BF03AE24C08A}" presName="root2" presStyleCnt="0"/>
      <dgm:spPr/>
    </dgm:pt>
    <dgm:pt modelId="{EF1F9952-348D-4E54-AEC6-2E8B1E3B778F}" type="pres">
      <dgm:prSet presAssocID="{4A60E094-3824-4433-BBE7-BF03AE24C08A}" presName="LevelTwoTextNode" presStyleLbl="node2" presStyleIdx="0" presStyleCnt="4">
        <dgm:presLayoutVars>
          <dgm:chPref val="3"/>
        </dgm:presLayoutVars>
      </dgm:prSet>
      <dgm:spPr/>
      <dgm:t>
        <a:bodyPr/>
        <a:lstStyle/>
        <a:p>
          <a:endParaRPr lang="en-US"/>
        </a:p>
      </dgm:t>
    </dgm:pt>
    <dgm:pt modelId="{80B1227B-9089-43E4-9DFA-AE62FA0577B8}" type="pres">
      <dgm:prSet presAssocID="{4A60E094-3824-4433-BBE7-BF03AE24C08A}" presName="level3hierChild" presStyleCnt="0"/>
      <dgm:spPr/>
    </dgm:pt>
    <dgm:pt modelId="{B78BB114-13CD-4659-A951-8E8F2DA534AC}" type="pres">
      <dgm:prSet presAssocID="{944F101B-B770-4FAA-8773-6C1AFDE7A2CC}" presName="conn2-1" presStyleLbl="parChTrans1D3" presStyleIdx="0" presStyleCnt="4"/>
      <dgm:spPr/>
      <dgm:t>
        <a:bodyPr/>
        <a:lstStyle/>
        <a:p>
          <a:endParaRPr lang="en-US"/>
        </a:p>
      </dgm:t>
    </dgm:pt>
    <dgm:pt modelId="{230353DC-B5E8-4FE1-A3AA-65EBE97CB03F}" type="pres">
      <dgm:prSet presAssocID="{944F101B-B770-4FAA-8773-6C1AFDE7A2CC}" presName="connTx" presStyleLbl="parChTrans1D3" presStyleIdx="0" presStyleCnt="4"/>
      <dgm:spPr/>
      <dgm:t>
        <a:bodyPr/>
        <a:lstStyle/>
        <a:p>
          <a:endParaRPr lang="en-US"/>
        </a:p>
      </dgm:t>
    </dgm:pt>
    <dgm:pt modelId="{16AA0B17-CB93-49F3-8271-4385A08FB8C2}" type="pres">
      <dgm:prSet presAssocID="{81D85C86-8415-42B3-A9AD-705DB73AFB06}" presName="root2" presStyleCnt="0"/>
      <dgm:spPr/>
    </dgm:pt>
    <dgm:pt modelId="{5E2DA417-E681-4C3D-80BA-3ADF483726E3}" type="pres">
      <dgm:prSet presAssocID="{81D85C86-8415-42B3-A9AD-705DB73AFB06}" presName="LevelTwoTextNode" presStyleLbl="node3" presStyleIdx="0" presStyleCnt="4">
        <dgm:presLayoutVars>
          <dgm:chPref val="3"/>
        </dgm:presLayoutVars>
      </dgm:prSet>
      <dgm:spPr/>
      <dgm:t>
        <a:bodyPr/>
        <a:lstStyle/>
        <a:p>
          <a:endParaRPr lang="en-US"/>
        </a:p>
      </dgm:t>
    </dgm:pt>
    <dgm:pt modelId="{3899E1B5-3D8C-47D6-BB78-7E229CB543DE}" type="pres">
      <dgm:prSet presAssocID="{81D85C86-8415-42B3-A9AD-705DB73AFB06}" presName="level3hierChild" presStyleCnt="0"/>
      <dgm:spPr/>
    </dgm:pt>
    <dgm:pt modelId="{8C098D11-0B4A-49E8-908F-6179A0D7BB56}" type="pres">
      <dgm:prSet presAssocID="{77CAE5C5-9533-4240-A26B-9B89DB9AD90D}" presName="conn2-1" presStyleLbl="parChTrans1D2" presStyleIdx="1" presStyleCnt="4"/>
      <dgm:spPr/>
      <dgm:t>
        <a:bodyPr/>
        <a:lstStyle/>
        <a:p>
          <a:endParaRPr lang="en-US"/>
        </a:p>
      </dgm:t>
    </dgm:pt>
    <dgm:pt modelId="{E081FA73-B563-44A1-9CFB-F6C974745ADE}" type="pres">
      <dgm:prSet presAssocID="{77CAE5C5-9533-4240-A26B-9B89DB9AD90D}" presName="connTx" presStyleLbl="parChTrans1D2" presStyleIdx="1" presStyleCnt="4"/>
      <dgm:spPr/>
      <dgm:t>
        <a:bodyPr/>
        <a:lstStyle/>
        <a:p>
          <a:endParaRPr lang="en-US"/>
        </a:p>
      </dgm:t>
    </dgm:pt>
    <dgm:pt modelId="{A62E25AB-84F8-4735-AC28-ACBBFF2991DB}" type="pres">
      <dgm:prSet presAssocID="{07289F45-A100-47F4-AB55-11B227560606}" presName="root2" presStyleCnt="0"/>
      <dgm:spPr/>
    </dgm:pt>
    <dgm:pt modelId="{61A0FD35-D73B-4F0D-A5FF-13BC371A401A}" type="pres">
      <dgm:prSet presAssocID="{07289F45-A100-47F4-AB55-11B227560606}" presName="LevelTwoTextNode" presStyleLbl="node2" presStyleIdx="1" presStyleCnt="4">
        <dgm:presLayoutVars>
          <dgm:chPref val="3"/>
        </dgm:presLayoutVars>
      </dgm:prSet>
      <dgm:spPr/>
      <dgm:t>
        <a:bodyPr/>
        <a:lstStyle/>
        <a:p>
          <a:endParaRPr lang="en-US"/>
        </a:p>
      </dgm:t>
    </dgm:pt>
    <dgm:pt modelId="{A0E72128-2C58-41C1-A8E9-E7104F6747A2}" type="pres">
      <dgm:prSet presAssocID="{07289F45-A100-47F4-AB55-11B227560606}" presName="level3hierChild" presStyleCnt="0"/>
      <dgm:spPr/>
    </dgm:pt>
    <dgm:pt modelId="{BB2AAB7A-0230-4497-9070-F757E559D2E8}" type="pres">
      <dgm:prSet presAssocID="{A616E804-AF13-4527-9CB2-F68C2ECD5697}" presName="conn2-1" presStyleLbl="parChTrans1D3" presStyleIdx="1" presStyleCnt="4"/>
      <dgm:spPr/>
      <dgm:t>
        <a:bodyPr/>
        <a:lstStyle/>
        <a:p>
          <a:endParaRPr lang="en-US"/>
        </a:p>
      </dgm:t>
    </dgm:pt>
    <dgm:pt modelId="{38B38CAF-883A-45B3-AFEC-0E5E2F79C339}" type="pres">
      <dgm:prSet presAssocID="{A616E804-AF13-4527-9CB2-F68C2ECD5697}" presName="connTx" presStyleLbl="parChTrans1D3" presStyleIdx="1" presStyleCnt="4"/>
      <dgm:spPr/>
      <dgm:t>
        <a:bodyPr/>
        <a:lstStyle/>
        <a:p>
          <a:endParaRPr lang="en-US"/>
        </a:p>
      </dgm:t>
    </dgm:pt>
    <dgm:pt modelId="{8100EBFB-7173-4458-915F-CAB9477DF28C}" type="pres">
      <dgm:prSet presAssocID="{4098E207-51AE-4130-8AD0-2195CCDB9B3A}" presName="root2" presStyleCnt="0"/>
      <dgm:spPr/>
    </dgm:pt>
    <dgm:pt modelId="{B6450F4D-1E92-493C-824B-A22919C3362C}" type="pres">
      <dgm:prSet presAssocID="{4098E207-51AE-4130-8AD0-2195CCDB9B3A}" presName="LevelTwoTextNode" presStyleLbl="node3" presStyleIdx="1" presStyleCnt="4">
        <dgm:presLayoutVars>
          <dgm:chPref val="3"/>
        </dgm:presLayoutVars>
      </dgm:prSet>
      <dgm:spPr/>
      <dgm:t>
        <a:bodyPr/>
        <a:lstStyle/>
        <a:p>
          <a:endParaRPr lang="en-US"/>
        </a:p>
      </dgm:t>
    </dgm:pt>
    <dgm:pt modelId="{8D88200C-9A60-4F76-A58D-D3E9E20D6570}" type="pres">
      <dgm:prSet presAssocID="{4098E207-51AE-4130-8AD0-2195CCDB9B3A}" presName="level3hierChild" presStyleCnt="0"/>
      <dgm:spPr/>
    </dgm:pt>
    <dgm:pt modelId="{8ECCE6E1-1188-4AF8-8FBA-98F848B44C2B}" type="pres">
      <dgm:prSet presAssocID="{688ECB3B-79DF-46D8-A38A-9A0833E0F79A}" presName="conn2-1" presStyleLbl="parChTrans1D2" presStyleIdx="2" presStyleCnt="4"/>
      <dgm:spPr/>
      <dgm:t>
        <a:bodyPr/>
        <a:lstStyle/>
        <a:p>
          <a:endParaRPr lang="en-US"/>
        </a:p>
      </dgm:t>
    </dgm:pt>
    <dgm:pt modelId="{25649F6D-83D6-4328-87C2-5F7E86B1417A}" type="pres">
      <dgm:prSet presAssocID="{688ECB3B-79DF-46D8-A38A-9A0833E0F79A}" presName="connTx" presStyleLbl="parChTrans1D2" presStyleIdx="2" presStyleCnt="4"/>
      <dgm:spPr/>
      <dgm:t>
        <a:bodyPr/>
        <a:lstStyle/>
        <a:p>
          <a:endParaRPr lang="en-US"/>
        </a:p>
      </dgm:t>
    </dgm:pt>
    <dgm:pt modelId="{2D03C170-0F32-470C-98DA-BEC311114D7F}" type="pres">
      <dgm:prSet presAssocID="{FD5264A0-E649-4FF6-A4A9-145AAEAD55C1}" presName="root2" presStyleCnt="0"/>
      <dgm:spPr/>
    </dgm:pt>
    <dgm:pt modelId="{78D1D08D-E6C6-47C8-8D55-A637741824FE}" type="pres">
      <dgm:prSet presAssocID="{FD5264A0-E649-4FF6-A4A9-145AAEAD55C1}" presName="LevelTwoTextNode" presStyleLbl="node2" presStyleIdx="2" presStyleCnt="4">
        <dgm:presLayoutVars>
          <dgm:chPref val="3"/>
        </dgm:presLayoutVars>
      </dgm:prSet>
      <dgm:spPr/>
      <dgm:t>
        <a:bodyPr/>
        <a:lstStyle/>
        <a:p>
          <a:endParaRPr lang="en-US"/>
        </a:p>
      </dgm:t>
    </dgm:pt>
    <dgm:pt modelId="{F1D1623F-96C3-44B4-9309-F8385738DA50}" type="pres">
      <dgm:prSet presAssocID="{FD5264A0-E649-4FF6-A4A9-145AAEAD55C1}" presName="level3hierChild" presStyleCnt="0"/>
      <dgm:spPr/>
    </dgm:pt>
    <dgm:pt modelId="{952FD026-DC51-4FBE-9372-9AC1C1B22996}" type="pres">
      <dgm:prSet presAssocID="{75504F84-B037-4C69-84BA-4E168EF8818C}" presName="conn2-1" presStyleLbl="parChTrans1D3" presStyleIdx="2" presStyleCnt="4"/>
      <dgm:spPr/>
      <dgm:t>
        <a:bodyPr/>
        <a:lstStyle/>
        <a:p>
          <a:endParaRPr lang="en-US"/>
        </a:p>
      </dgm:t>
    </dgm:pt>
    <dgm:pt modelId="{EBC28244-EC77-487C-8D7A-DD68B868579C}" type="pres">
      <dgm:prSet presAssocID="{75504F84-B037-4C69-84BA-4E168EF8818C}" presName="connTx" presStyleLbl="parChTrans1D3" presStyleIdx="2" presStyleCnt="4"/>
      <dgm:spPr/>
      <dgm:t>
        <a:bodyPr/>
        <a:lstStyle/>
        <a:p>
          <a:endParaRPr lang="en-US"/>
        </a:p>
      </dgm:t>
    </dgm:pt>
    <dgm:pt modelId="{17EC5D4D-0D27-4D56-9E66-FE3AE68712AA}" type="pres">
      <dgm:prSet presAssocID="{41985AF1-359B-4B7A-B0E8-B6766D182EF6}" presName="root2" presStyleCnt="0"/>
      <dgm:spPr/>
    </dgm:pt>
    <dgm:pt modelId="{8517C353-FE6B-490F-BF0C-830405005072}" type="pres">
      <dgm:prSet presAssocID="{41985AF1-359B-4B7A-B0E8-B6766D182EF6}" presName="LevelTwoTextNode" presStyleLbl="node3" presStyleIdx="2" presStyleCnt="4">
        <dgm:presLayoutVars>
          <dgm:chPref val="3"/>
        </dgm:presLayoutVars>
      </dgm:prSet>
      <dgm:spPr/>
      <dgm:t>
        <a:bodyPr/>
        <a:lstStyle/>
        <a:p>
          <a:endParaRPr lang="en-US"/>
        </a:p>
      </dgm:t>
    </dgm:pt>
    <dgm:pt modelId="{E89E2DF0-18B8-4875-B258-86E55716B02F}" type="pres">
      <dgm:prSet presAssocID="{41985AF1-359B-4B7A-B0E8-B6766D182EF6}" presName="level3hierChild" presStyleCnt="0"/>
      <dgm:spPr/>
    </dgm:pt>
    <dgm:pt modelId="{CE95CB80-37BF-4C31-A82D-EF6BA97C8BD2}" type="pres">
      <dgm:prSet presAssocID="{AC3D5FD6-2A69-4F51-BB04-B1CABDD2FEBF}" presName="conn2-1" presStyleLbl="parChTrans1D2" presStyleIdx="3" presStyleCnt="4"/>
      <dgm:spPr/>
      <dgm:t>
        <a:bodyPr/>
        <a:lstStyle/>
        <a:p>
          <a:endParaRPr lang="en-US"/>
        </a:p>
      </dgm:t>
    </dgm:pt>
    <dgm:pt modelId="{6D182715-F48B-4B11-8BD2-55265BEBD6D4}" type="pres">
      <dgm:prSet presAssocID="{AC3D5FD6-2A69-4F51-BB04-B1CABDD2FEBF}" presName="connTx" presStyleLbl="parChTrans1D2" presStyleIdx="3" presStyleCnt="4"/>
      <dgm:spPr/>
      <dgm:t>
        <a:bodyPr/>
        <a:lstStyle/>
        <a:p>
          <a:endParaRPr lang="en-US"/>
        </a:p>
      </dgm:t>
    </dgm:pt>
    <dgm:pt modelId="{6F23A6A1-EB98-4942-8F96-574533C10223}" type="pres">
      <dgm:prSet presAssocID="{1ADEE26F-ED41-4782-88B7-465CF1B7AC83}" presName="root2" presStyleCnt="0"/>
      <dgm:spPr/>
    </dgm:pt>
    <dgm:pt modelId="{0ECAA40F-2893-4709-9FC5-2D9D875D81F3}" type="pres">
      <dgm:prSet presAssocID="{1ADEE26F-ED41-4782-88B7-465CF1B7AC83}" presName="LevelTwoTextNode" presStyleLbl="node2" presStyleIdx="3" presStyleCnt="4">
        <dgm:presLayoutVars>
          <dgm:chPref val="3"/>
        </dgm:presLayoutVars>
      </dgm:prSet>
      <dgm:spPr/>
      <dgm:t>
        <a:bodyPr/>
        <a:lstStyle/>
        <a:p>
          <a:endParaRPr lang="en-US"/>
        </a:p>
      </dgm:t>
    </dgm:pt>
    <dgm:pt modelId="{14EB9CD8-5533-4913-8952-AEB4E7BA9E08}" type="pres">
      <dgm:prSet presAssocID="{1ADEE26F-ED41-4782-88B7-465CF1B7AC83}" presName="level3hierChild" presStyleCnt="0"/>
      <dgm:spPr/>
    </dgm:pt>
    <dgm:pt modelId="{A8D2E810-2DD0-4F69-B70E-86DD35E33BED}" type="pres">
      <dgm:prSet presAssocID="{210EA0AE-A769-4760-AFCC-B02ADB0C4C15}" presName="conn2-1" presStyleLbl="parChTrans1D3" presStyleIdx="3" presStyleCnt="4"/>
      <dgm:spPr/>
      <dgm:t>
        <a:bodyPr/>
        <a:lstStyle/>
        <a:p>
          <a:endParaRPr lang="en-US"/>
        </a:p>
      </dgm:t>
    </dgm:pt>
    <dgm:pt modelId="{F083403E-700E-4E32-A85A-D976FA883E7D}" type="pres">
      <dgm:prSet presAssocID="{210EA0AE-A769-4760-AFCC-B02ADB0C4C15}" presName="connTx" presStyleLbl="parChTrans1D3" presStyleIdx="3" presStyleCnt="4"/>
      <dgm:spPr/>
      <dgm:t>
        <a:bodyPr/>
        <a:lstStyle/>
        <a:p>
          <a:endParaRPr lang="en-US"/>
        </a:p>
      </dgm:t>
    </dgm:pt>
    <dgm:pt modelId="{C504DD79-56EE-4DE0-8FB0-4B7DED6FE793}" type="pres">
      <dgm:prSet presAssocID="{E72CF06F-3356-458D-B3FF-572A11375E9C}" presName="root2" presStyleCnt="0"/>
      <dgm:spPr/>
    </dgm:pt>
    <dgm:pt modelId="{81F4D825-7A5E-454F-93B9-BEDB71F18C31}" type="pres">
      <dgm:prSet presAssocID="{E72CF06F-3356-458D-B3FF-572A11375E9C}" presName="LevelTwoTextNode" presStyleLbl="node3" presStyleIdx="3" presStyleCnt="4">
        <dgm:presLayoutVars>
          <dgm:chPref val="3"/>
        </dgm:presLayoutVars>
      </dgm:prSet>
      <dgm:spPr/>
      <dgm:t>
        <a:bodyPr/>
        <a:lstStyle/>
        <a:p>
          <a:endParaRPr lang="en-US"/>
        </a:p>
      </dgm:t>
    </dgm:pt>
    <dgm:pt modelId="{06467324-4E2E-4259-BF42-0180CC181EDB}" type="pres">
      <dgm:prSet presAssocID="{E72CF06F-3356-458D-B3FF-572A11375E9C}" presName="level3hierChild" presStyleCnt="0"/>
      <dgm:spPr/>
    </dgm:pt>
  </dgm:ptLst>
  <dgm:cxnLst>
    <dgm:cxn modelId="{09E393B1-55BC-47AD-82EF-7A523DF1D767}" type="presOf" srcId="{07289F45-A100-47F4-AB55-11B227560606}" destId="{61A0FD35-D73B-4F0D-A5FF-13BC371A401A}" srcOrd="0" destOrd="0" presId="urn:microsoft.com/office/officeart/2005/8/layout/hierarchy2"/>
    <dgm:cxn modelId="{68296263-F3CA-4001-9F43-4C5EF8B4AE3D}" srcId="{1ADEE26F-ED41-4782-88B7-465CF1B7AC83}" destId="{E72CF06F-3356-458D-B3FF-572A11375E9C}" srcOrd="0" destOrd="0" parTransId="{210EA0AE-A769-4760-AFCC-B02ADB0C4C15}" sibTransId="{26292310-6549-4E25-9B2E-E4F788097B18}"/>
    <dgm:cxn modelId="{56CEABFC-DF32-49E1-ABBD-66431ACD6AFE}" type="presOf" srcId="{944F101B-B770-4FAA-8773-6C1AFDE7A2CC}" destId="{B78BB114-13CD-4659-A951-8E8F2DA534AC}" srcOrd="0" destOrd="0" presId="urn:microsoft.com/office/officeart/2005/8/layout/hierarchy2"/>
    <dgm:cxn modelId="{78082AB5-AF98-412A-8730-5D72AABEF7AD}" type="presOf" srcId="{4A60E094-3824-4433-BBE7-BF03AE24C08A}" destId="{EF1F9952-348D-4E54-AEC6-2E8B1E3B778F}" srcOrd="0" destOrd="0" presId="urn:microsoft.com/office/officeart/2005/8/layout/hierarchy2"/>
    <dgm:cxn modelId="{EFD48EC2-786A-4FFF-A89F-758F493208B3}" type="presOf" srcId="{3A80F96B-4BBD-4602-9E35-CE861655137A}" destId="{3F578583-1761-4EF5-B5FA-04A893E7161A}" srcOrd="1" destOrd="0" presId="urn:microsoft.com/office/officeart/2005/8/layout/hierarchy2"/>
    <dgm:cxn modelId="{7CDD5C88-7E1B-4185-AB8F-106BBCA3E85E}" type="presOf" srcId="{E72CF06F-3356-458D-B3FF-572A11375E9C}" destId="{81F4D825-7A5E-454F-93B9-BEDB71F18C31}" srcOrd="0" destOrd="0" presId="urn:microsoft.com/office/officeart/2005/8/layout/hierarchy2"/>
    <dgm:cxn modelId="{F2B65575-7DE2-43AC-A4FD-3549EC14A4C7}" type="presOf" srcId="{41985AF1-359B-4B7A-B0E8-B6766D182EF6}" destId="{8517C353-FE6B-490F-BF0C-830405005072}" srcOrd="0" destOrd="0" presId="urn:microsoft.com/office/officeart/2005/8/layout/hierarchy2"/>
    <dgm:cxn modelId="{9677FA23-72AE-4982-84C4-81FA91F65E22}" type="presOf" srcId="{77CAE5C5-9533-4240-A26B-9B89DB9AD90D}" destId="{8C098D11-0B4A-49E8-908F-6179A0D7BB56}" srcOrd="0" destOrd="0" presId="urn:microsoft.com/office/officeart/2005/8/layout/hierarchy2"/>
    <dgm:cxn modelId="{05A00B1B-F747-4E33-9CAA-33D672594E5F}" type="presOf" srcId="{AC3D5FD6-2A69-4F51-BB04-B1CABDD2FEBF}" destId="{6D182715-F48B-4B11-8BD2-55265BEBD6D4}" srcOrd="1" destOrd="0" presId="urn:microsoft.com/office/officeart/2005/8/layout/hierarchy2"/>
    <dgm:cxn modelId="{B5163ACD-8425-4BA9-B2DB-86691EB4655D}" type="presOf" srcId="{77CAE5C5-9533-4240-A26B-9B89DB9AD90D}" destId="{E081FA73-B563-44A1-9CFB-F6C974745ADE}" srcOrd="1" destOrd="0" presId="urn:microsoft.com/office/officeart/2005/8/layout/hierarchy2"/>
    <dgm:cxn modelId="{32540A49-9E63-4C0B-9F6A-C93EF07E37D5}" type="presOf" srcId="{210EA0AE-A769-4760-AFCC-B02ADB0C4C15}" destId="{A8D2E810-2DD0-4F69-B70E-86DD35E33BED}" srcOrd="0" destOrd="0" presId="urn:microsoft.com/office/officeart/2005/8/layout/hierarchy2"/>
    <dgm:cxn modelId="{5E4B21E2-6BCA-4C2A-A827-A3176B965D0D}" srcId="{07289F45-A100-47F4-AB55-11B227560606}" destId="{4098E207-51AE-4130-8AD0-2195CCDB9B3A}" srcOrd="0" destOrd="0" parTransId="{A616E804-AF13-4527-9CB2-F68C2ECD5697}" sibTransId="{DBBE41E4-76F4-4C64-9F81-F008DDE4CF90}"/>
    <dgm:cxn modelId="{0474E0F7-0B7D-4D0D-B38F-9ACD4495F9F8}" type="presOf" srcId="{AC3D5FD6-2A69-4F51-BB04-B1CABDD2FEBF}" destId="{CE95CB80-37BF-4C31-A82D-EF6BA97C8BD2}" srcOrd="0" destOrd="0" presId="urn:microsoft.com/office/officeart/2005/8/layout/hierarchy2"/>
    <dgm:cxn modelId="{A924EDF8-D00B-4E3B-AFB5-EF1E30667969}" type="presOf" srcId="{3A80F96B-4BBD-4602-9E35-CE861655137A}" destId="{A4F6E370-B581-45B9-9B6D-1DE942F020E3}" srcOrd="0" destOrd="0" presId="urn:microsoft.com/office/officeart/2005/8/layout/hierarchy2"/>
    <dgm:cxn modelId="{F26CD861-6F49-4BA5-B925-F3EEA96CF328}" srcId="{116CC436-5EAC-46D9-BA57-17D776C1C244}" destId="{FD5264A0-E649-4FF6-A4A9-145AAEAD55C1}" srcOrd="2" destOrd="0" parTransId="{688ECB3B-79DF-46D8-A38A-9A0833E0F79A}" sibTransId="{BD5D4F1D-73C2-46D1-862C-3B96A40493CF}"/>
    <dgm:cxn modelId="{79F66395-1364-4498-8303-D4CF65C34C3B}" type="presOf" srcId="{4098E207-51AE-4130-8AD0-2195CCDB9B3A}" destId="{B6450F4D-1E92-493C-824B-A22919C3362C}" srcOrd="0" destOrd="0" presId="urn:microsoft.com/office/officeart/2005/8/layout/hierarchy2"/>
    <dgm:cxn modelId="{470FCA4F-FA5D-44F4-B7F3-2D58CF67F0C9}" type="presOf" srcId="{944F101B-B770-4FAA-8773-6C1AFDE7A2CC}" destId="{230353DC-B5E8-4FE1-A3AA-65EBE97CB03F}" srcOrd="1" destOrd="0" presId="urn:microsoft.com/office/officeart/2005/8/layout/hierarchy2"/>
    <dgm:cxn modelId="{63702711-C862-4C62-B7E3-123D838B9A2D}" srcId="{FD5264A0-E649-4FF6-A4A9-145AAEAD55C1}" destId="{41985AF1-359B-4B7A-B0E8-B6766D182EF6}" srcOrd="0" destOrd="0" parTransId="{75504F84-B037-4C69-84BA-4E168EF8818C}" sibTransId="{582DFB3F-1842-444A-A150-4BE1C37AEE42}"/>
    <dgm:cxn modelId="{EAFB28F6-2346-4552-8E48-F20A18F21005}" type="presOf" srcId="{210EA0AE-A769-4760-AFCC-B02ADB0C4C15}" destId="{F083403E-700E-4E32-A85A-D976FA883E7D}" srcOrd="1" destOrd="0" presId="urn:microsoft.com/office/officeart/2005/8/layout/hierarchy2"/>
    <dgm:cxn modelId="{D2C0B980-7158-425D-8038-8B6E4CAFEE6C}" type="presOf" srcId="{A616E804-AF13-4527-9CB2-F68C2ECD5697}" destId="{38B38CAF-883A-45B3-AFEC-0E5E2F79C339}" srcOrd="1" destOrd="0" presId="urn:microsoft.com/office/officeart/2005/8/layout/hierarchy2"/>
    <dgm:cxn modelId="{C1690FF4-06A3-49F1-B033-E64AAAA1D5A8}" type="presOf" srcId="{75504F84-B037-4C69-84BA-4E168EF8818C}" destId="{EBC28244-EC77-487C-8D7A-DD68B868579C}" srcOrd="1" destOrd="0" presId="urn:microsoft.com/office/officeart/2005/8/layout/hierarchy2"/>
    <dgm:cxn modelId="{F24729FB-E6D2-4E12-8370-CD99295209F4}" srcId="{116CC436-5EAC-46D9-BA57-17D776C1C244}" destId="{1ADEE26F-ED41-4782-88B7-465CF1B7AC83}" srcOrd="3" destOrd="0" parTransId="{AC3D5FD6-2A69-4F51-BB04-B1CABDD2FEBF}" sibTransId="{90B46848-DB92-4A73-9DCD-4A8E94144424}"/>
    <dgm:cxn modelId="{126FD3BB-4BBA-4E74-AC42-EDB937B30864}" type="presOf" srcId="{FD5264A0-E649-4FF6-A4A9-145AAEAD55C1}" destId="{78D1D08D-E6C6-47C8-8D55-A637741824FE}" srcOrd="0" destOrd="0" presId="urn:microsoft.com/office/officeart/2005/8/layout/hierarchy2"/>
    <dgm:cxn modelId="{927B44E6-C3AB-417F-8883-85DA945A4BC7}" srcId="{4A60E094-3824-4433-BBE7-BF03AE24C08A}" destId="{81D85C86-8415-42B3-A9AD-705DB73AFB06}" srcOrd="0" destOrd="0" parTransId="{944F101B-B770-4FAA-8773-6C1AFDE7A2CC}" sibTransId="{E592317D-D27C-4B8B-AE95-6BAC9E64168B}"/>
    <dgm:cxn modelId="{FDA94099-5A61-4076-B6D8-6B2DB37CE934}" type="presOf" srcId="{688ECB3B-79DF-46D8-A38A-9A0833E0F79A}" destId="{25649F6D-83D6-4328-87C2-5F7E86B1417A}" srcOrd="1" destOrd="0" presId="urn:microsoft.com/office/officeart/2005/8/layout/hierarchy2"/>
    <dgm:cxn modelId="{DAADF3D0-91B3-42C7-8BD8-FB561EF3BF08}" type="presOf" srcId="{1ADEE26F-ED41-4782-88B7-465CF1B7AC83}" destId="{0ECAA40F-2893-4709-9FC5-2D9D875D81F3}" srcOrd="0" destOrd="0" presId="urn:microsoft.com/office/officeart/2005/8/layout/hierarchy2"/>
    <dgm:cxn modelId="{A6C238E7-18D8-4218-9D5E-BA7D41F534A3}" type="presOf" srcId="{A616E804-AF13-4527-9CB2-F68C2ECD5697}" destId="{BB2AAB7A-0230-4497-9070-F757E559D2E8}" srcOrd="0" destOrd="0" presId="urn:microsoft.com/office/officeart/2005/8/layout/hierarchy2"/>
    <dgm:cxn modelId="{A4538C4F-DFEB-429D-8731-6C39B099B783}" srcId="{116CC436-5EAC-46D9-BA57-17D776C1C244}" destId="{07289F45-A100-47F4-AB55-11B227560606}" srcOrd="1" destOrd="0" parTransId="{77CAE5C5-9533-4240-A26B-9B89DB9AD90D}" sibTransId="{D76202B2-9810-4184-AF0A-BC5533B12826}"/>
    <dgm:cxn modelId="{B20E3ED4-0453-44D7-998B-34DA0FA15DD2}" type="presOf" srcId="{75504F84-B037-4C69-84BA-4E168EF8818C}" destId="{952FD026-DC51-4FBE-9372-9AC1C1B22996}" srcOrd="0" destOrd="0" presId="urn:microsoft.com/office/officeart/2005/8/layout/hierarchy2"/>
    <dgm:cxn modelId="{7969FE49-C206-454B-80EC-641B81DDB0D3}" srcId="{116CC436-5EAC-46D9-BA57-17D776C1C244}" destId="{4A60E094-3824-4433-BBE7-BF03AE24C08A}" srcOrd="0" destOrd="0" parTransId="{3A80F96B-4BBD-4602-9E35-CE861655137A}" sibTransId="{18D1EA16-A608-44E6-8142-E56ACBF1EEAE}"/>
    <dgm:cxn modelId="{6DFE7229-914C-452A-8F93-6781D5F6824F}" srcId="{432776B1-2035-49BC-8163-024A0907F5F9}" destId="{116CC436-5EAC-46D9-BA57-17D776C1C244}" srcOrd="0" destOrd="0" parTransId="{85C42AB2-84D8-4E8E-A8C1-A2E2823C279B}" sibTransId="{D858FC67-554F-4B83-9467-43999D88F475}"/>
    <dgm:cxn modelId="{9B778AEA-6645-4F57-8CB1-4F53DEC3F4A9}" type="presOf" srcId="{432776B1-2035-49BC-8163-024A0907F5F9}" destId="{DF27B596-726B-4CC9-8168-71970A095D01}" srcOrd="0" destOrd="0" presId="urn:microsoft.com/office/officeart/2005/8/layout/hierarchy2"/>
    <dgm:cxn modelId="{61763D6A-AB47-4223-BD79-AADA5034F3B1}" type="presOf" srcId="{81D85C86-8415-42B3-A9AD-705DB73AFB06}" destId="{5E2DA417-E681-4C3D-80BA-3ADF483726E3}" srcOrd="0" destOrd="0" presId="urn:microsoft.com/office/officeart/2005/8/layout/hierarchy2"/>
    <dgm:cxn modelId="{9692F7CF-FB58-450B-A31B-371290038319}" type="presOf" srcId="{116CC436-5EAC-46D9-BA57-17D776C1C244}" destId="{9E880F01-2125-43A6-A933-4EF19E0293C3}" srcOrd="0" destOrd="0" presId="urn:microsoft.com/office/officeart/2005/8/layout/hierarchy2"/>
    <dgm:cxn modelId="{D367D7B3-513E-493F-A589-C59FD4FE642E}" type="presOf" srcId="{688ECB3B-79DF-46D8-A38A-9A0833E0F79A}" destId="{8ECCE6E1-1188-4AF8-8FBA-98F848B44C2B}" srcOrd="0" destOrd="0" presId="urn:microsoft.com/office/officeart/2005/8/layout/hierarchy2"/>
    <dgm:cxn modelId="{FC271714-2828-4E8F-AD45-5D2A0D10C15F}" type="presParOf" srcId="{DF27B596-726B-4CC9-8168-71970A095D01}" destId="{CCD3A0C3-BF05-4CA8-8AD1-563736E36639}" srcOrd="0" destOrd="0" presId="urn:microsoft.com/office/officeart/2005/8/layout/hierarchy2"/>
    <dgm:cxn modelId="{D36F8005-6458-4C22-840E-10E3B6D86362}" type="presParOf" srcId="{CCD3A0C3-BF05-4CA8-8AD1-563736E36639}" destId="{9E880F01-2125-43A6-A933-4EF19E0293C3}" srcOrd="0" destOrd="0" presId="urn:microsoft.com/office/officeart/2005/8/layout/hierarchy2"/>
    <dgm:cxn modelId="{9B0C99A9-9FD3-4DEF-B099-61C19AA65AF6}" type="presParOf" srcId="{CCD3A0C3-BF05-4CA8-8AD1-563736E36639}" destId="{85661E0F-F592-4429-9C2E-32512876B93B}" srcOrd="1" destOrd="0" presId="urn:microsoft.com/office/officeart/2005/8/layout/hierarchy2"/>
    <dgm:cxn modelId="{CF3B08CC-2948-4AEC-9E57-46E21E75C88A}" type="presParOf" srcId="{85661E0F-F592-4429-9C2E-32512876B93B}" destId="{A4F6E370-B581-45B9-9B6D-1DE942F020E3}" srcOrd="0" destOrd="0" presId="urn:microsoft.com/office/officeart/2005/8/layout/hierarchy2"/>
    <dgm:cxn modelId="{8C8E2E0C-CC96-4FC7-900A-8578325AECAD}" type="presParOf" srcId="{A4F6E370-B581-45B9-9B6D-1DE942F020E3}" destId="{3F578583-1761-4EF5-B5FA-04A893E7161A}" srcOrd="0" destOrd="0" presId="urn:microsoft.com/office/officeart/2005/8/layout/hierarchy2"/>
    <dgm:cxn modelId="{38819293-0F14-4C54-AAF7-6A0259447A89}" type="presParOf" srcId="{85661E0F-F592-4429-9C2E-32512876B93B}" destId="{EF74E860-B261-4A2B-8F34-CFF8B8D16F35}" srcOrd="1" destOrd="0" presId="urn:microsoft.com/office/officeart/2005/8/layout/hierarchy2"/>
    <dgm:cxn modelId="{2281478F-F822-48C5-88C5-0F8543277ED6}" type="presParOf" srcId="{EF74E860-B261-4A2B-8F34-CFF8B8D16F35}" destId="{EF1F9952-348D-4E54-AEC6-2E8B1E3B778F}" srcOrd="0" destOrd="0" presId="urn:microsoft.com/office/officeart/2005/8/layout/hierarchy2"/>
    <dgm:cxn modelId="{BB76A864-D770-4BEF-AB4B-C56A2EEC302B}" type="presParOf" srcId="{EF74E860-B261-4A2B-8F34-CFF8B8D16F35}" destId="{80B1227B-9089-43E4-9DFA-AE62FA0577B8}" srcOrd="1" destOrd="0" presId="urn:microsoft.com/office/officeart/2005/8/layout/hierarchy2"/>
    <dgm:cxn modelId="{8D4DDB30-C93A-4190-9051-31A898E6EDF7}" type="presParOf" srcId="{80B1227B-9089-43E4-9DFA-AE62FA0577B8}" destId="{B78BB114-13CD-4659-A951-8E8F2DA534AC}" srcOrd="0" destOrd="0" presId="urn:microsoft.com/office/officeart/2005/8/layout/hierarchy2"/>
    <dgm:cxn modelId="{E08D9BC9-CE74-4FD2-9CDC-B003A6765430}" type="presParOf" srcId="{B78BB114-13CD-4659-A951-8E8F2DA534AC}" destId="{230353DC-B5E8-4FE1-A3AA-65EBE97CB03F}" srcOrd="0" destOrd="0" presId="urn:microsoft.com/office/officeart/2005/8/layout/hierarchy2"/>
    <dgm:cxn modelId="{45BC4712-324A-4ACC-9E69-8D9035755B54}" type="presParOf" srcId="{80B1227B-9089-43E4-9DFA-AE62FA0577B8}" destId="{16AA0B17-CB93-49F3-8271-4385A08FB8C2}" srcOrd="1" destOrd="0" presId="urn:microsoft.com/office/officeart/2005/8/layout/hierarchy2"/>
    <dgm:cxn modelId="{BE594AC0-DA5D-414F-987E-4D543A259029}" type="presParOf" srcId="{16AA0B17-CB93-49F3-8271-4385A08FB8C2}" destId="{5E2DA417-E681-4C3D-80BA-3ADF483726E3}" srcOrd="0" destOrd="0" presId="urn:microsoft.com/office/officeart/2005/8/layout/hierarchy2"/>
    <dgm:cxn modelId="{5D93B23C-2A89-45CB-A4D3-A57FA09A52B5}" type="presParOf" srcId="{16AA0B17-CB93-49F3-8271-4385A08FB8C2}" destId="{3899E1B5-3D8C-47D6-BB78-7E229CB543DE}" srcOrd="1" destOrd="0" presId="urn:microsoft.com/office/officeart/2005/8/layout/hierarchy2"/>
    <dgm:cxn modelId="{B8239FCB-837B-4677-9A00-A811F74F1781}" type="presParOf" srcId="{85661E0F-F592-4429-9C2E-32512876B93B}" destId="{8C098D11-0B4A-49E8-908F-6179A0D7BB56}" srcOrd="2" destOrd="0" presId="urn:microsoft.com/office/officeart/2005/8/layout/hierarchy2"/>
    <dgm:cxn modelId="{EA7C43D4-761D-47EF-A92F-E4E7B95C7E06}" type="presParOf" srcId="{8C098D11-0B4A-49E8-908F-6179A0D7BB56}" destId="{E081FA73-B563-44A1-9CFB-F6C974745ADE}" srcOrd="0" destOrd="0" presId="urn:microsoft.com/office/officeart/2005/8/layout/hierarchy2"/>
    <dgm:cxn modelId="{FAD4EBD1-1DCF-4F51-824F-0E301410E37E}" type="presParOf" srcId="{85661E0F-F592-4429-9C2E-32512876B93B}" destId="{A62E25AB-84F8-4735-AC28-ACBBFF2991DB}" srcOrd="3" destOrd="0" presId="urn:microsoft.com/office/officeart/2005/8/layout/hierarchy2"/>
    <dgm:cxn modelId="{175B4B6A-3654-4343-A2FC-B5E73B8727A0}" type="presParOf" srcId="{A62E25AB-84F8-4735-AC28-ACBBFF2991DB}" destId="{61A0FD35-D73B-4F0D-A5FF-13BC371A401A}" srcOrd="0" destOrd="0" presId="urn:microsoft.com/office/officeart/2005/8/layout/hierarchy2"/>
    <dgm:cxn modelId="{02850D9A-1E35-4169-BEA2-57F3DED150FB}" type="presParOf" srcId="{A62E25AB-84F8-4735-AC28-ACBBFF2991DB}" destId="{A0E72128-2C58-41C1-A8E9-E7104F6747A2}" srcOrd="1" destOrd="0" presId="urn:microsoft.com/office/officeart/2005/8/layout/hierarchy2"/>
    <dgm:cxn modelId="{ECE2D3D1-8EBC-4C48-8FBF-F03A182A7328}" type="presParOf" srcId="{A0E72128-2C58-41C1-A8E9-E7104F6747A2}" destId="{BB2AAB7A-0230-4497-9070-F757E559D2E8}" srcOrd="0" destOrd="0" presId="urn:microsoft.com/office/officeart/2005/8/layout/hierarchy2"/>
    <dgm:cxn modelId="{E8783591-3439-49A8-BC15-4FB6AB2F6848}" type="presParOf" srcId="{BB2AAB7A-0230-4497-9070-F757E559D2E8}" destId="{38B38CAF-883A-45B3-AFEC-0E5E2F79C339}" srcOrd="0" destOrd="0" presId="urn:microsoft.com/office/officeart/2005/8/layout/hierarchy2"/>
    <dgm:cxn modelId="{E9F8CFF8-EDCC-4B19-90A6-8630FBE1D26A}" type="presParOf" srcId="{A0E72128-2C58-41C1-A8E9-E7104F6747A2}" destId="{8100EBFB-7173-4458-915F-CAB9477DF28C}" srcOrd="1" destOrd="0" presId="urn:microsoft.com/office/officeart/2005/8/layout/hierarchy2"/>
    <dgm:cxn modelId="{1E60DE3F-68DF-4668-813A-A30507010180}" type="presParOf" srcId="{8100EBFB-7173-4458-915F-CAB9477DF28C}" destId="{B6450F4D-1E92-493C-824B-A22919C3362C}" srcOrd="0" destOrd="0" presId="urn:microsoft.com/office/officeart/2005/8/layout/hierarchy2"/>
    <dgm:cxn modelId="{AA3C5C20-E4CF-45B2-8100-BA5556F6FEA9}" type="presParOf" srcId="{8100EBFB-7173-4458-915F-CAB9477DF28C}" destId="{8D88200C-9A60-4F76-A58D-D3E9E20D6570}" srcOrd="1" destOrd="0" presId="urn:microsoft.com/office/officeart/2005/8/layout/hierarchy2"/>
    <dgm:cxn modelId="{0A608A99-3EDB-49D6-A006-885E6C4B1034}" type="presParOf" srcId="{85661E0F-F592-4429-9C2E-32512876B93B}" destId="{8ECCE6E1-1188-4AF8-8FBA-98F848B44C2B}" srcOrd="4" destOrd="0" presId="urn:microsoft.com/office/officeart/2005/8/layout/hierarchy2"/>
    <dgm:cxn modelId="{5E19D8FE-09B4-4DDC-B5F5-190D03C52AC8}" type="presParOf" srcId="{8ECCE6E1-1188-4AF8-8FBA-98F848B44C2B}" destId="{25649F6D-83D6-4328-87C2-5F7E86B1417A}" srcOrd="0" destOrd="0" presId="urn:microsoft.com/office/officeart/2005/8/layout/hierarchy2"/>
    <dgm:cxn modelId="{525BF283-C911-46E5-9C4A-3C30CC8DE034}" type="presParOf" srcId="{85661E0F-F592-4429-9C2E-32512876B93B}" destId="{2D03C170-0F32-470C-98DA-BEC311114D7F}" srcOrd="5" destOrd="0" presId="urn:microsoft.com/office/officeart/2005/8/layout/hierarchy2"/>
    <dgm:cxn modelId="{C3858892-7A3F-47E4-B87B-8EA90CF8A599}" type="presParOf" srcId="{2D03C170-0F32-470C-98DA-BEC311114D7F}" destId="{78D1D08D-E6C6-47C8-8D55-A637741824FE}" srcOrd="0" destOrd="0" presId="urn:microsoft.com/office/officeart/2005/8/layout/hierarchy2"/>
    <dgm:cxn modelId="{85137424-D590-43D2-91F5-2D0B18238CFC}" type="presParOf" srcId="{2D03C170-0F32-470C-98DA-BEC311114D7F}" destId="{F1D1623F-96C3-44B4-9309-F8385738DA50}" srcOrd="1" destOrd="0" presId="urn:microsoft.com/office/officeart/2005/8/layout/hierarchy2"/>
    <dgm:cxn modelId="{1049A322-AB0F-4017-9362-DD13E7E51C68}" type="presParOf" srcId="{F1D1623F-96C3-44B4-9309-F8385738DA50}" destId="{952FD026-DC51-4FBE-9372-9AC1C1B22996}" srcOrd="0" destOrd="0" presId="urn:microsoft.com/office/officeart/2005/8/layout/hierarchy2"/>
    <dgm:cxn modelId="{22ED55F2-6E39-4042-A259-2F5039E50565}" type="presParOf" srcId="{952FD026-DC51-4FBE-9372-9AC1C1B22996}" destId="{EBC28244-EC77-487C-8D7A-DD68B868579C}" srcOrd="0" destOrd="0" presId="urn:microsoft.com/office/officeart/2005/8/layout/hierarchy2"/>
    <dgm:cxn modelId="{13B67408-6C21-44B2-BF1D-EBD0660FF6D7}" type="presParOf" srcId="{F1D1623F-96C3-44B4-9309-F8385738DA50}" destId="{17EC5D4D-0D27-4D56-9E66-FE3AE68712AA}" srcOrd="1" destOrd="0" presId="urn:microsoft.com/office/officeart/2005/8/layout/hierarchy2"/>
    <dgm:cxn modelId="{163A4861-E320-4AA0-B1C4-89298B191132}" type="presParOf" srcId="{17EC5D4D-0D27-4D56-9E66-FE3AE68712AA}" destId="{8517C353-FE6B-490F-BF0C-830405005072}" srcOrd="0" destOrd="0" presId="urn:microsoft.com/office/officeart/2005/8/layout/hierarchy2"/>
    <dgm:cxn modelId="{02BAE8E2-F021-4D39-84F2-9727AA1E4446}" type="presParOf" srcId="{17EC5D4D-0D27-4D56-9E66-FE3AE68712AA}" destId="{E89E2DF0-18B8-4875-B258-86E55716B02F}" srcOrd="1" destOrd="0" presId="urn:microsoft.com/office/officeart/2005/8/layout/hierarchy2"/>
    <dgm:cxn modelId="{56718D82-D61E-4D87-8F2F-D93F066BA35F}" type="presParOf" srcId="{85661E0F-F592-4429-9C2E-32512876B93B}" destId="{CE95CB80-37BF-4C31-A82D-EF6BA97C8BD2}" srcOrd="6" destOrd="0" presId="urn:microsoft.com/office/officeart/2005/8/layout/hierarchy2"/>
    <dgm:cxn modelId="{CF9E2AD9-9B00-4998-A4BA-3B4B6423F8A3}" type="presParOf" srcId="{CE95CB80-37BF-4C31-A82D-EF6BA97C8BD2}" destId="{6D182715-F48B-4B11-8BD2-55265BEBD6D4}" srcOrd="0" destOrd="0" presId="urn:microsoft.com/office/officeart/2005/8/layout/hierarchy2"/>
    <dgm:cxn modelId="{E3151D79-5373-4DD8-8069-1AD5A8B15053}" type="presParOf" srcId="{85661E0F-F592-4429-9C2E-32512876B93B}" destId="{6F23A6A1-EB98-4942-8F96-574533C10223}" srcOrd="7" destOrd="0" presId="urn:microsoft.com/office/officeart/2005/8/layout/hierarchy2"/>
    <dgm:cxn modelId="{64135AD9-89A1-4438-993A-513D210FF796}" type="presParOf" srcId="{6F23A6A1-EB98-4942-8F96-574533C10223}" destId="{0ECAA40F-2893-4709-9FC5-2D9D875D81F3}" srcOrd="0" destOrd="0" presId="urn:microsoft.com/office/officeart/2005/8/layout/hierarchy2"/>
    <dgm:cxn modelId="{16A2E9FB-CFAB-48F2-8506-52484AB5468E}" type="presParOf" srcId="{6F23A6A1-EB98-4942-8F96-574533C10223}" destId="{14EB9CD8-5533-4913-8952-AEB4E7BA9E08}" srcOrd="1" destOrd="0" presId="urn:microsoft.com/office/officeart/2005/8/layout/hierarchy2"/>
    <dgm:cxn modelId="{4A6C1060-FF8C-484E-B966-5AACEA9684DF}" type="presParOf" srcId="{14EB9CD8-5533-4913-8952-AEB4E7BA9E08}" destId="{A8D2E810-2DD0-4F69-B70E-86DD35E33BED}" srcOrd="0" destOrd="0" presId="urn:microsoft.com/office/officeart/2005/8/layout/hierarchy2"/>
    <dgm:cxn modelId="{B861FC35-2A1C-4F96-97AE-C23B73F92A09}" type="presParOf" srcId="{A8D2E810-2DD0-4F69-B70E-86DD35E33BED}" destId="{F083403E-700E-4E32-A85A-D976FA883E7D}" srcOrd="0" destOrd="0" presId="urn:microsoft.com/office/officeart/2005/8/layout/hierarchy2"/>
    <dgm:cxn modelId="{6CB8B5CB-C506-441E-9A10-4F1F61A32984}" type="presParOf" srcId="{14EB9CD8-5533-4913-8952-AEB4E7BA9E08}" destId="{C504DD79-56EE-4DE0-8FB0-4B7DED6FE793}" srcOrd="1" destOrd="0" presId="urn:microsoft.com/office/officeart/2005/8/layout/hierarchy2"/>
    <dgm:cxn modelId="{8F2E6408-C4C2-449E-83E5-17E8E312916D}" type="presParOf" srcId="{C504DD79-56EE-4DE0-8FB0-4B7DED6FE793}" destId="{81F4D825-7A5E-454F-93B9-BEDB71F18C31}" srcOrd="0" destOrd="0" presId="urn:microsoft.com/office/officeart/2005/8/layout/hierarchy2"/>
    <dgm:cxn modelId="{779865E6-3C6C-47ED-91CB-76E2E146776F}" type="presParOf" srcId="{C504DD79-56EE-4DE0-8FB0-4B7DED6FE793}" destId="{06467324-4E2E-4259-BF42-0180CC181EDB}" srcOrd="1" destOrd="0" presId="urn:microsoft.com/office/officeart/2005/8/layout/hierarchy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80F01-2125-43A6-A933-4EF19E0293C3}">
      <dsp:nvSpPr>
        <dsp:cNvPr id="0" name=""/>
        <dsp:cNvSpPr/>
      </dsp:nvSpPr>
      <dsp:spPr>
        <a:xfrm>
          <a:off x="1877" y="1249685"/>
          <a:ext cx="1271153" cy="635576"/>
        </a:xfrm>
        <a:prstGeom prst="roundRect">
          <a:avLst>
            <a:gd name="adj" fmla="val 10000"/>
          </a:avLst>
        </a:prstGeom>
        <a:solidFill>
          <a:schemeClr val="accent5">
            <a:shade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b="1" kern="1200" dirty="0" smtClean="0"/>
            <a:t>Metals</a:t>
          </a:r>
          <a:r>
            <a:rPr lang="en-US" sz="700" kern="1200" dirty="0" smtClean="0"/>
            <a:t> </a:t>
          </a:r>
          <a:endParaRPr lang="en-US" sz="700" kern="1200" dirty="0"/>
        </a:p>
      </dsp:txBody>
      <dsp:txXfrm>
        <a:off x="20492" y="1268300"/>
        <a:ext cx="1233923" cy="598346"/>
      </dsp:txXfrm>
    </dsp:sp>
    <dsp:sp modelId="{A4F6E370-B581-45B9-9B6D-1DE942F020E3}">
      <dsp:nvSpPr>
        <dsp:cNvPr id="0" name=""/>
        <dsp:cNvSpPr/>
      </dsp:nvSpPr>
      <dsp:spPr>
        <a:xfrm rot="18770822">
          <a:off x="1153416" y="1272727"/>
          <a:ext cx="747689" cy="41308"/>
        </a:xfrm>
        <a:custGeom>
          <a:avLst/>
          <a:gdLst/>
          <a:ahLst/>
          <a:cxnLst/>
          <a:rect l="0" t="0" r="0" b="0"/>
          <a:pathLst>
            <a:path>
              <a:moveTo>
                <a:pt x="0" y="20654"/>
              </a:moveTo>
              <a:lnTo>
                <a:pt x="747689" y="206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508568" y="1274689"/>
        <a:ext cx="37384" cy="37384"/>
      </dsp:txXfrm>
    </dsp:sp>
    <dsp:sp modelId="{EF1F9952-348D-4E54-AEC6-2E8B1E3B778F}">
      <dsp:nvSpPr>
        <dsp:cNvPr id="0" name=""/>
        <dsp:cNvSpPr/>
      </dsp:nvSpPr>
      <dsp:spPr>
        <a:xfrm>
          <a:off x="1781491" y="701500"/>
          <a:ext cx="1271153" cy="635576"/>
        </a:xfrm>
        <a:prstGeom prst="roundRect">
          <a:avLst>
            <a:gd name="adj" fmla="val 10000"/>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b="1" kern="1200" dirty="0" smtClean="0"/>
            <a:t>Ferrous</a:t>
          </a:r>
          <a:r>
            <a:rPr lang="en-US" sz="700" kern="1200" dirty="0" smtClean="0"/>
            <a:t/>
          </a:r>
          <a:br>
            <a:rPr lang="en-US" sz="700" kern="1200" dirty="0" smtClean="0"/>
          </a:br>
          <a:r>
            <a:rPr lang="en-US" sz="700" kern="1200" dirty="0" smtClean="0"/>
            <a:t>(contains iron and rusts) </a:t>
          </a:r>
          <a:endParaRPr lang="en-US" sz="700" kern="1200" dirty="0"/>
        </a:p>
      </dsp:txBody>
      <dsp:txXfrm>
        <a:off x="1800106" y="720115"/>
        <a:ext cx="1233923" cy="598346"/>
      </dsp:txXfrm>
    </dsp:sp>
    <dsp:sp modelId="{CCF6136F-9856-412D-BBAF-547275BCBE4E}">
      <dsp:nvSpPr>
        <dsp:cNvPr id="0" name=""/>
        <dsp:cNvSpPr/>
      </dsp:nvSpPr>
      <dsp:spPr>
        <a:xfrm rot="19457599">
          <a:off x="2993789" y="815906"/>
          <a:ext cx="626171" cy="41308"/>
        </a:xfrm>
        <a:custGeom>
          <a:avLst/>
          <a:gdLst/>
          <a:ahLst/>
          <a:cxnLst/>
          <a:rect l="0" t="0" r="0" b="0"/>
          <a:pathLst>
            <a:path>
              <a:moveTo>
                <a:pt x="0" y="20654"/>
              </a:moveTo>
              <a:lnTo>
                <a:pt x="626171" y="20654"/>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91220" y="820906"/>
        <a:ext cx="31308" cy="31308"/>
      </dsp:txXfrm>
    </dsp:sp>
    <dsp:sp modelId="{600FC5BD-B703-4385-97AF-5E5A0429C608}">
      <dsp:nvSpPr>
        <dsp:cNvPr id="0" name=""/>
        <dsp:cNvSpPr/>
      </dsp:nvSpPr>
      <dsp:spPr>
        <a:xfrm>
          <a:off x="3561105" y="336044"/>
          <a:ext cx="1271153" cy="635576"/>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b="1" u="sng" kern="1200" dirty="0" smtClean="0"/>
            <a:t>Tool Steel </a:t>
          </a:r>
          <a:r>
            <a:rPr lang="en-US" sz="700" kern="1200" dirty="0" smtClean="0"/>
            <a:t/>
          </a:r>
          <a:br>
            <a:rPr lang="en-US" sz="700" kern="1200" dirty="0" smtClean="0"/>
          </a:br>
          <a:r>
            <a:rPr lang="en-GB" sz="700" b="0" i="0" kern="1200" dirty="0" smtClean="0"/>
            <a:t>Hard but brittle, less malleable than mild steel, good electrical and thermal conductivity</a:t>
          </a:r>
          <a:endParaRPr lang="en-US" sz="700" kern="1200" dirty="0"/>
        </a:p>
      </dsp:txBody>
      <dsp:txXfrm>
        <a:off x="3579720" y="354659"/>
        <a:ext cx="1233923" cy="598346"/>
      </dsp:txXfrm>
    </dsp:sp>
    <dsp:sp modelId="{B78BB114-13CD-4659-A951-8E8F2DA534AC}">
      <dsp:nvSpPr>
        <dsp:cNvPr id="0" name=""/>
        <dsp:cNvSpPr/>
      </dsp:nvSpPr>
      <dsp:spPr>
        <a:xfrm rot="2142401">
          <a:off x="2993789" y="1181362"/>
          <a:ext cx="626171" cy="41308"/>
        </a:xfrm>
        <a:custGeom>
          <a:avLst/>
          <a:gdLst/>
          <a:ahLst/>
          <a:cxnLst/>
          <a:rect l="0" t="0" r="0" b="0"/>
          <a:pathLst>
            <a:path>
              <a:moveTo>
                <a:pt x="0" y="20654"/>
              </a:moveTo>
              <a:lnTo>
                <a:pt x="626171" y="20654"/>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91220" y="1186362"/>
        <a:ext cx="31308" cy="31308"/>
      </dsp:txXfrm>
    </dsp:sp>
    <dsp:sp modelId="{5E2DA417-E681-4C3D-80BA-3ADF483726E3}">
      <dsp:nvSpPr>
        <dsp:cNvPr id="0" name=""/>
        <dsp:cNvSpPr/>
      </dsp:nvSpPr>
      <dsp:spPr>
        <a:xfrm>
          <a:off x="3561105" y="1066957"/>
          <a:ext cx="1271153" cy="635576"/>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b="1" u="sng" kern="1200" dirty="0" smtClean="0"/>
            <a:t>Cast Iron</a:t>
          </a:r>
          <a:r>
            <a:rPr lang="en-US" sz="700" kern="1200" dirty="0" smtClean="0"/>
            <a:t/>
          </a:r>
          <a:br>
            <a:rPr lang="en-US" sz="700" kern="1200" dirty="0" smtClean="0"/>
          </a:br>
          <a:r>
            <a:rPr lang="en-GB" sz="700" b="0" i="0" kern="1200" dirty="0" smtClean="0"/>
            <a:t>Brittle if thin, can be cast in a mould, strong compression strength, good electrical and thermal conductivity but poor resistance to corrosion</a:t>
          </a:r>
          <a:r>
            <a:rPr lang="en-US" sz="700" kern="1200" dirty="0" smtClean="0"/>
            <a:t> </a:t>
          </a:r>
          <a:endParaRPr lang="en-US" sz="700" kern="1200" dirty="0"/>
        </a:p>
      </dsp:txBody>
      <dsp:txXfrm>
        <a:off x="3579720" y="1085572"/>
        <a:ext cx="1233923" cy="598346"/>
      </dsp:txXfrm>
    </dsp:sp>
    <dsp:sp modelId="{8C098D11-0B4A-49E8-908F-6179A0D7BB56}">
      <dsp:nvSpPr>
        <dsp:cNvPr id="0" name=""/>
        <dsp:cNvSpPr/>
      </dsp:nvSpPr>
      <dsp:spPr>
        <a:xfrm rot="2829178">
          <a:off x="1153416" y="1820911"/>
          <a:ext cx="747689" cy="41308"/>
        </a:xfrm>
        <a:custGeom>
          <a:avLst/>
          <a:gdLst/>
          <a:ahLst/>
          <a:cxnLst/>
          <a:rect l="0" t="0" r="0" b="0"/>
          <a:pathLst>
            <a:path>
              <a:moveTo>
                <a:pt x="0" y="20654"/>
              </a:moveTo>
              <a:lnTo>
                <a:pt x="747689" y="206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508568" y="1822873"/>
        <a:ext cx="37384" cy="37384"/>
      </dsp:txXfrm>
    </dsp:sp>
    <dsp:sp modelId="{61A0FD35-D73B-4F0D-A5FF-13BC371A401A}">
      <dsp:nvSpPr>
        <dsp:cNvPr id="0" name=""/>
        <dsp:cNvSpPr/>
      </dsp:nvSpPr>
      <dsp:spPr>
        <a:xfrm>
          <a:off x="1781491" y="1797870"/>
          <a:ext cx="1271153" cy="635576"/>
        </a:xfrm>
        <a:prstGeom prst="roundRect">
          <a:avLst>
            <a:gd name="adj" fmla="val 10000"/>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b="1" kern="1200" dirty="0" smtClean="0"/>
            <a:t>Non – Ferrous</a:t>
          </a:r>
          <a:r>
            <a:rPr lang="en-US" sz="700" kern="1200" dirty="0" smtClean="0"/>
            <a:t/>
          </a:r>
          <a:br>
            <a:rPr lang="en-US" sz="700" kern="1200" dirty="0" smtClean="0"/>
          </a:br>
          <a:r>
            <a:rPr lang="en-US" sz="700" kern="1200" dirty="0" smtClean="0"/>
            <a:t>(doesn’t contain iron, not magnetic and doesn’t rust)  </a:t>
          </a:r>
          <a:endParaRPr lang="en-US" sz="700" kern="1200" dirty="0"/>
        </a:p>
      </dsp:txBody>
      <dsp:txXfrm>
        <a:off x="1800106" y="1816485"/>
        <a:ext cx="1233923" cy="598346"/>
      </dsp:txXfrm>
    </dsp:sp>
    <dsp:sp modelId="{A8D2E810-2DD0-4F69-B70E-86DD35E33BED}">
      <dsp:nvSpPr>
        <dsp:cNvPr id="0" name=""/>
        <dsp:cNvSpPr/>
      </dsp:nvSpPr>
      <dsp:spPr>
        <a:xfrm>
          <a:off x="3052644" y="2095004"/>
          <a:ext cx="508461" cy="41308"/>
        </a:xfrm>
        <a:custGeom>
          <a:avLst/>
          <a:gdLst/>
          <a:ahLst/>
          <a:cxnLst/>
          <a:rect l="0" t="0" r="0" b="0"/>
          <a:pathLst>
            <a:path>
              <a:moveTo>
                <a:pt x="0" y="20654"/>
              </a:moveTo>
              <a:lnTo>
                <a:pt x="508461" y="20654"/>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94163" y="2102946"/>
        <a:ext cx="25423" cy="25423"/>
      </dsp:txXfrm>
    </dsp:sp>
    <dsp:sp modelId="{81F4D825-7A5E-454F-93B9-BEDB71F18C31}">
      <dsp:nvSpPr>
        <dsp:cNvPr id="0" name=""/>
        <dsp:cNvSpPr/>
      </dsp:nvSpPr>
      <dsp:spPr>
        <a:xfrm>
          <a:off x="3561105" y="1797870"/>
          <a:ext cx="1271153" cy="635576"/>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b="1" u="sng" kern="1200" dirty="0" smtClean="0"/>
            <a:t>Copper </a:t>
          </a:r>
          <a:r>
            <a:rPr lang="en-US" sz="700" kern="1200" dirty="0" smtClean="0"/>
            <a:t/>
          </a:r>
          <a:br>
            <a:rPr lang="en-US" sz="700" kern="1200" dirty="0" smtClean="0"/>
          </a:br>
          <a:r>
            <a:rPr lang="en-GB" sz="700" b="0" i="0" kern="1200" dirty="0" smtClean="0"/>
            <a:t>An excellent electrical conductor of heat and electricity, extremely malleable and can be polished, oxidises to a green colour</a:t>
          </a:r>
          <a:endParaRPr lang="en-US" sz="700" kern="1200" dirty="0"/>
        </a:p>
      </dsp:txBody>
      <dsp:txXfrm>
        <a:off x="3579720" y="1816485"/>
        <a:ext cx="1233923" cy="5983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80F01-2125-43A6-A933-4EF19E0293C3}">
      <dsp:nvSpPr>
        <dsp:cNvPr id="0" name=""/>
        <dsp:cNvSpPr/>
      </dsp:nvSpPr>
      <dsp:spPr>
        <a:xfrm>
          <a:off x="53264" y="1073718"/>
          <a:ext cx="1244107" cy="622053"/>
        </a:xfrm>
        <a:prstGeom prst="roundRect">
          <a:avLst>
            <a:gd name="adj" fmla="val 10000"/>
          </a:avLst>
        </a:prstGeom>
        <a:solidFill>
          <a:schemeClr val="accent5">
            <a:shade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r>
            <a:rPr lang="en-US" sz="1300" b="1" kern="1200" dirty="0">
              <a:latin typeface="Calibri Light" panose="020F0302020204030204"/>
            </a:rPr>
            <a:t>Motion </a:t>
          </a:r>
          <a:endParaRPr lang="en-US" sz="1300" kern="1200" dirty="0"/>
        </a:p>
      </dsp:txBody>
      <dsp:txXfrm>
        <a:off x="71483" y="1091937"/>
        <a:ext cx="1207669" cy="585615"/>
      </dsp:txXfrm>
    </dsp:sp>
    <dsp:sp modelId="{A4F6E370-B581-45B9-9B6D-1DE942F020E3}">
      <dsp:nvSpPr>
        <dsp:cNvPr id="0" name=""/>
        <dsp:cNvSpPr/>
      </dsp:nvSpPr>
      <dsp:spPr>
        <a:xfrm rot="17692822">
          <a:off x="954781" y="828009"/>
          <a:ext cx="1182822" cy="40429"/>
        </a:xfrm>
        <a:custGeom>
          <a:avLst/>
          <a:gdLst/>
          <a:ahLst/>
          <a:cxnLst/>
          <a:rect l="0" t="0" r="0" b="0"/>
          <a:pathLst>
            <a:path>
              <a:moveTo>
                <a:pt x="0" y="20214"/>
              </a:moveTo>
              <a:lnTo>
                <a:pt x="1182822" y="2021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516622" y="818653"/>
        <a:ext cx="59141" cy="59141"/>
      </dsp:txXfrm>
    </dsp:sp>
    <dsp:sp modelId="{EF1F9952-348D-4E54-AEC6-2E8B1E3B778F}">
      <dsp:nvSpPr>
        <dsp:cNvPr id="0" name=""/>
        <dsp:cNvSpPr/>
      </dsp:nvSpPr>
      <dsp:spPr>
        <a:xfrm>
          <a:off x="1795014" y="676"/>
          <a:ext cx="1244107" cy="622053"/>
        </a:xfrm>
        <a:prstGeom prst="roundRect">
          <a:avLst>
            <a:gd name="adj" fmla="val 10000"/>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r>
            <a:rPr lang="en-US" sz="1300" b="1" kern="1200" dirty="0">
              <a:latin typeface="Calibri Light" panose="020F0302020204030204"/>
            </a:rPr>
            <a:t>Linear </a:t>
          </a:r>
          <a:r>
            <a:rPr lang="en-US" sz="1300" b="1" kern="1200" dirty="0"/>
            <a:t> </a:t>
          </a:r>
        </a:p>
      </dsp:txBody>
      <dsp:txXfrm>
        <a:off x="1813233" y="18895"/>
        <a:ext cx="1207669" cy="585615"/>
      </dsp:txXfrm>
    </dsp:sp>
    <dsp:sp modelId="{B78BB114-13CD-4659-A951-8E8F2DA534AC}">
      <dsp:nvSpPr>
        <dsp:cNvPr id="0" name=""/>
        <dsp:cNvSpPr/>
      </dsp:nvSpPr>
      <dsp:spPr>
        <a:xfrm>
          <a:off x="3039121" y="291488"/>
          <a:ext cx="497642" cy="40429"/>
        </a:xfrm>
        <a:custGeom>
          <a:avLst/>
          <a:gdLst/>
          <a:ahLst/>
          <a:cxnLst/>
          <a:rect l="0" t="0" r="0" b="0"/>
          <a:pathLst>
            <a:path>
              <a:moveTo>
                <a:pt x="0" y="20214"/>
              </a:moveTo>
              <a:lnTo>
                <a:pt x="497642" y="20214"/>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75502" y="299261"/>
        <a:ext cx="24882" cy="24882"/>
      </dsp:txXfrm>
    </dsp:sp>
    <dsp:sp modelId="{5E2DA417-E681-4C3D-80BA-3ADF483726E3}">
      <dsp:nvSpPr>
        <dsp:cNvPr id="0" name=""/>
        <dsp:cNvSpPr/>
      </dsp:nvSpPr>
      <dsp:spPr>
        <a:xfrm>
          <a:off x="3536764" y="676"/>
          <a:ext cx="1244107" cy="622053"/>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r>
            <a:rPr lang="en-GB" sz="1300" kern="1200" dirty="0">
              <a:latin typeface="Calibri Light" panose="020F0302020204030204"/>
            </a:rPr>
            <a:t>Car travelling in one directon, Elevator</a:t>
          </a:r>
          <a:endParaRPr lang="en-GB" sz="1300" kern="1200" dirty="0"/>
        </a:p>
      </dsp:txBody>
      <dsp:txXfrm>
        <a:off x="3554983" y="18895"/>
        <a:ext cx="1207669" cy="585615"/>
      </dsp:txXfrm>
    </dsp:sp>
    <dsp:sp modelId="{8C098D11-0B4A-49E8-908F-6179A0D7BB56}">
      <dsp:nvSpPr>
        <dsp:cNvPr id="0" name=""/>
        <dsp:cNvSpPr/>
      </dsp:nvSpPr>
      <dsp:spPr>
        <a:xfrm rot="19457599">
          <a:off x="1239768" y="1185690"/>
          <a:ext cx="612849" cy="40429"/>
        </a:xfrm>
        <a:custGeom>
          <a:avLst/>
          <a:gdLst/>
          <a:ahLst/>
          <a:cxnLst/>
          <a:rect l="0" t="0" r="0" b="0"/>
          <a:pathLst>
            <a:path>
              <a:moveTo>
                <a:pt x="0" y="20214"/>
              </a:moveTo>
              <a:lnTo>
                <a:pt x="612849" y="2021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530871" y="1190583"/>
        <a:ext cx="30642" cy="30642"/>
      </dsp:txXfrm>
    </dsp:sp>
    <dsp:sp modelId="{61A0FD35-D73B-4F0D-A5FF-13BC371A401A}">
      <dsp:nvSpPr>
        <dsp:cNvPr id="0" name=""/>
        <dsp:cNvSpPr/>
      </dsp:nvSpPr>
      <dsp:spPr>
        <a:xfrm>
          <a:off x="1795014" y="716037"/>
          <a:ext cx="1244107" cy="622053"/>
        </a:xfrm>
        <a:prstGeom prst="roundRect">
          <a:avLst>
            <a:gd name="adj" fmla="val 10000"/>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r>
            <a:rPr lang="en-US" sz="1300" b="1" kern="1200" dirty="0">
              <a:latin typeface="Calibri Light" panose="020F0302020204030204"/>
            </a:rPr>
            <a:t>Reciprocating</a:t>
          </a:r>
          <a:endParaRPr lang="en-US" sz="1300" b="0" kern="1200" dirty="0">
            <a:latin typeface="Calibri Light" panose="020F0302020204030204"/>
          </a:endParaRPr>
        </a:p>
      </dsp:txBody>
      <dsp:txXfrm>
        <a:off x="1813233" y="734256"/>
        <a:ext cx="1207669" cy="585615"/>
      </dsp:txXfrm>
    </dsp:sp>
    <dsp:sp modelId="{BB2AAB7A-0230-4497-9070-F757E559D2E8}">
      <dsp:nvSpPr>
        <dsp:cNvPr id="0" name=""/>
        <dsp:cNvSpPr/>
      </dsp:nvSpPr>
      <dsp:spPr>
        <a:xfrm>
          <a:off x="3039121" y="1006849"/>
          <a:ext cx="497642" cy="40429"/>
        </a:xfrm>
        <a:custGeom>
          <a:avLst/>
          <a:gdLst/>
          <a:ahLst/>
          <a:cxnLst/>
          <a:rect l="0" t="0" r="0" b="0"/>
          <a:pathLst>
            <a:path>
              <a:moveTo>
                <a:pt x="0" y="20214"/>
              </a:moveTo>
              <a:lnTo>
                <a:pt x="497642" y="20214"/>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275502" y="1014623"/>
        <a:ext cx="24882" cy="24882"/>
      </dsp:txXfrm>
    </dsp:sp>
    <dsp:sp modelId="{B6450F4D-1E92-493C-824B-A22919C3362C}">
      <dsp:nvSpPr>
        <dsp:cNvPr id="0" name=""/>
        <dsp:cNvSpPr/>
      </dsp:nvSpPr>
      <dsp:spPr>
        <a:xfrm>
          <a:off x="3536764" y="716037"/>
          <a:ext cx="1244107" cy="622053"/>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r>
            <a:rPr lang="en-US" sz="1300" b="1" kern="1200" dirty="0">
              <a:latin typeface="Calibri Light" panose="020F0302020204030204"/>
            </a:rPr>
            <a:t>Sewing machine, Engine piston</a:t>
          </a:r>
        </a:p>
      </dsp:txBody>
      <dsp:txXfrm>
        <a:off x="3554983" y="734256"/>
        <a:ext cx="1207669" cy="585615"/>
      </dsp:txXfrm>
    </dsp:sp>
    <dsp:sp modelId="{8ECCE6E1-1188-4AF8-8FBA-98F848B44C2B}">
      <dsp:nvSpPr>
        <dsp:cNvPr id="0" name=""/>
        <dsp:cNvSpPr/>
      </dsp:nvSpPr>
      <dsp:spPr>
        <a:xfrm rot="2142401">
          <a:off x="1239768" y="1543371"/>
          <a:ext cx="612849" cy="40429"/>
        </a:xfrm>
        <a:custGeom>
          <a:avLst/>
          <a:gdLst/>
          <a:ahLst/>
          <a:cxnLst/>
          <a:rect l="0" t="0" r="0" b="0"/>
          <a:pathLst>
            <a:path>
              <a:moveTo>
                <a:pt x="0" y="20214"/>
              </a:moveTo>
              <a:lnTo>
                <a:pt x="612849" y="2021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1530871" y="1548264"/>
        <a:ext cx="30642" cy="30642"/>
      </dsp:txXfrm>
    </dsp:sp>
    <dsp:sp modelId="{78D1D08D-E6C6-47C8-8D55-A637741824FE}">
      <dsp:nvSpPr>
        <dsp:cNvPr id="0" name=""/>
        <dsp:cNvSpPr/>
      </dsp:nvSpPr>
      <dsp:spPr>
        <a:xfrm>
          <a:off x="1795014" y="1431399"/>
          <a:ext cx="1244107" cy="622053"/>
        </a:xfrm>
        <a:prstGeom prst="roundRect">
          <a:avLst>
            <a:gd name="adj" fmla="val 10000"/>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r>
            <a:rPr lang="en-US" sz="1300" b="1" kern="1200" dirty="0">
              <a:latin typeface="Calibri Light" panose="020F0302020204030204"/>
            </a:rPr>
            <a:t>Rotary</a:t>
          </a:r>
          <a:endParaRPr lang="en-GB" sz="1300" b="0" kern="1200" dirty="0">
            <a:latin typeface="Calibri Light" panose="020F0302020204030204"/>
          </a:endParaRPr>
        </a:p>
      </dsp:txBody>
      <dsp:txXfrm>
        <a:off x="1813233" y="1449618"/>
        <a:ext cx="1207669" cy="585615"/>
      </dsp:txXfrm>
    </dsp:sp>
    <dsp:sp modelId="{952FD026-DC51-4FBE-9372-9AC1C1B22996}">
      <dsp:nvSpPr>
        <dsp:cNvPr id="0" name=""/>
        <dsp:cNvSpPr/>
      </dsp:nvSpPr>
      <dsp:spPr>
        <a:xfrm>
          <a:off x="3039121" y="1722211"/>
          <a:ext cx="497642" cy="40429"/>
        </a:xfrm>
        <a:custGeom>
          <a:avLst/>
          <a:gdLst/>
          <a:ahLst/>
          <a:cxnLst/>
          <a:rect l="0" t="0" r="0" b="0"/>
          <a:pathLst>
            <a:path>
              <a:moveTo>
                <a:pt x="0" y="20214"/>
              </a:moveTo>
              <a:lnTo>
                <a:pt x="497642" y="20214"/>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275502" y="1729985"/>
        <a:ext cx="24882" cy="24882"/>
      </dsp:txXfrm>
    </dsp:sp>
    <dsp:sp modelId="{8517C353-FE6B-490F-BF0C-830405005072}">
      <dsp:nvSpPr>
        <dsp:cNvPr id="0" name=""/>
        <dsp:cNvSpPr/>
      </dsp:nvSpPr>
      <dsp:spPr>
        <a:xfrm>
          <a:off x="3536764" y="1431399"/>
          <a:ext cx="1244107" cy="622053"/>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r>
            <a:rPr lang="en-US" sz="1300" b="1" kern="1200" dirty="0">
              <a:latin typeface="Calibri Light" panose="020F0302020204030204"/>
            </a:rPr>
            <a:t>Wheels, Hands of a clock</a:t>
          </a:r>
        </a:p>
      </dsp:txBody>
      <dsp:txXfrm>
        <a:off x="3554983" y="1449618"/>
        <a:ext cx="1207669" cy="585615"/>
      </dsp:txXfrm>
    </dsp:sp>
    <dsp:sp modelId="{CE95CB80-37BF-4C31-A82D-EF6BA97C8BD2}">
      <dsp:nvSpPr>
        <dsp:cNvPr id="0" name=""/>
        <dsp:cNvSpPr/>
      </dsp:nvSpPr>
      <dsp:spPr>
        <a:xfrm rot="3907178">
          <a:off x="954781" y="1901051"/>
          <a:ext cx="1182822" cy="40429"/>
        </a:xfrm>
        <a:custGeom>
          <a:avLst/>
          <a:gdLst/>
          <a:ahLst/>
          <a:cxnLst/>
          <a:rect l="0" t="0" r="0" b="0"/>
          <a:pathLst>
            <a:path>
              <a:moveTo>
                <a:pt x="0" y="20214"/>
              </a:moveTo>
              <a:lnTo>
                <a:pt x="1182822" y="2021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1516622" y="1891696"/>
        <a:ext cx="59141" cy="59141"/>
      </dsp:txXfrm>
    </dsp:sp>
    <dsp:sp modelId="{0ECAA40F-2893-4709-9FC5-2D9D875D81F3}">
      <dsp:nvSpPr>
        <dsp:cNvPr id="0" name=""/>
        <dsp:cNvSpPr/>
      </dsp:nvSpPr>
      <dsp:spPr>
        <a:xfrm>
          <a:off x="1795014" y="2146761"/>
          <a:ext cx="1244107" cy="622053"/>
        </a:xfrm>
        <a:prstGeom prst="roundRect">
          <a:avLst>
            <a:gd name="adj" fmla="val 10000"/>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r>
            <a:rPr lang="en-US" sz="1300" b="1" kern="1200" dirty="0">
              <a:latin typeface="Calibri Light" panose="020F0302020204030204"/>
            </a:rPr>
            <a:t>Oscillating   </a:t>
          </a:r>
          <a:endParaRPr lang="en-GB" sz="1300" kern="1200" dirty="0"/>
        </a:p>
      </dsp:txBody>
      <dsp:txXfrm>
        <a:off x="1813233" y="2164980"/>
        <a:ext cx="1207669" cy="585615"/>
      </dsp:txXfrm>
    </dsp:sp>
    <dsp:sp modelId="{A8D2E810-2DD0-4F69-B70E-86DD35E33BED}">
      <dsp:nvSpPr>
        <dsp:cNvPr id="0" name=""/>
        <dsp:cNvSpPr/>
      </dsp:nvSpPr>
      <dsp:spPr>
        <a:xfrm>
          <a:off x="3039121" y="2437573"/>
          <a:ext cx="497642" cy="40429"/>
        </a:xfrm>
        <a:custGeom>
          <a:avLst/>
          <a:gdLst/>
          <a:ahLst/>
          <a:cxnLst/>
          <a:rect l="0" t="0" r="0" b="0"/>
          <a:pathLst>
            <a:path>
              <a:moveTo>
                <a:pt x="0" y="20214"/>
              </a:moveTo>
              <a:lnTo>
                <a:pt x="497642" y="20214"/>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75502" y="2445346"/>
        <a:ext cx="24882" cy="24882"/>
      </dsp:txXfrm>
    </dsp:sp>
    <dsp:sp modelId="{81F4D825-7A5E-454F-93B9-BEDB71F18C31}">
      <dsp:nvSpPr>
        <dsp:cNvPr id="0" name=""/>
        <dsp:cNvSpPr/>
      </dsp:nvSpPr>
      <dsp:spPr>
        <a:xfrm>
          <a:off x="3536764" y="2146761"/>
          <a:ext cx="1244107" cy="622053"/>
        </a:xfrm>
        <a:prstGeom prst="roundRect">
          <a:avLst>
            <a:gd name="adj" fmla="val 10000"/>
          </a:avLst>
        </a:prstGeom>
        <a:solidFill>
          <a:schemeClr val="accent5">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r>
            <a:rPr lang="en-US" sz="1300" b="1" u="sng" kern="1200" dirty="0">
              <a:latin typeface="Calibri Light" panose="020F0302020204030204"/>
            </a:rPr>
            <a:t>Swing, Pedulum</a:t>
          </a:r>
          <a:endParaRPr lang="en-GB" sz="1300" kern="1200" dirty="0"/>
        </a:p>
      </dsp:txBody>
      <dsp:txXfrm>
        <a:off x="3554983" y="2164980"/>
        <a:ext cx="1207669" cy="58561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CF81D93-DBB5-4552-8A7C-B0D702A17FF7}" type="datetimeFigureOut">
              <a:rPr lang="en-GB" smtClean="0"/>
              <a:t>14/12/2020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BFA599-BD64-4086-8E9A-A1C4EF3BFD14}" type="slidenum">
              <a:rPr lang="en-GB" smtClean="0"/>
              <a:t>‹#›</a:t>
            </a:fld>
            <a:endParaRPr lang="en-GB"/>
          </a:p>
        </p:txBody>
      </p:sp>
    </p:spTree>
    <p:extLst>
      <p:ext uri="{BB962C8B-B14F-4D97-AF65-F5344CB8AC3E}">
        <p14:creationId xmlns:p14="http://schemas.microsoft.com/office/powerpoint/2010/main" val="904498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CF81D93-DBB5-4552-8A7C-B0D702A17FF7}" type="datetimeFigureOut">
              <a:rPr lang="en-GB" smtClean="0"/>
              <a:t>14/12/2020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BFA599-BD64-4086-8E9A-A1C4EF3BFD14}" type="slidenum">
              <a:rPr lang="en-GB" smtClean="0"/>
              <a:t>‹#›</a:t>
            </a:fld>
            <a:endParaRPr lang="en-GB"/>
          </a:p>
        </p:txBody>
      </p:sp>
    </p:spTree>
    <p:extLst>
      <p:ext uri="{BB962C8B-B14F-4D97-AF65-F5344CB8AC3E}">
        <p14:creationId xmlns:p14="http://schemas.microsoft.com/office/powerpoint/2010/main" val="120352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CF81D93-DBB5-4552-8A7C-B0D702A17FF7}" type="datetimeFigureOut">
              <a:rPr lang="en-GB" smtClean="0"/>
              <a:t>14/12/2020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BFA599-BD64-4086-8E9A-A1C4EF3BFD14}" type="slidenum">
              <a:rPr lang="en-GB" smtClean="0"/>
              <a:t>‹#›</a:t>
            </a:fld>
            <a:endParaRPr lang="en-GB"/>
          </a:p>
        </p:txBody>
      </p:sp>
    </p:spTree>
    <p:extLst>
      <p:ext uri="{BB962C8B-B14F-4D97-AF65-F5344CB8AC3E}">
        <p14:creationId xmlns:p14="http://schemas.microsoft.com/office/powerpoint/2010/main" val="4048289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CF81D93-DBB5-4552-8A7C-B0D702A17FF7}" type="datetimeFigureOut">
              <a:rPr lang="en-GB" smtClean="0"/>
              <a:t>14/12/2020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BFA599-BD64-4086-8E9A-A1C4EF3BFD14}" type="slidenum">
              <a:rPr lang="en-GB" smtClean="0"/>
              <a:t>‹#›</a:t>
            </a:fld>
            <a:endParaRPr lang="en-GB"/>
          </a:p>
        </p:txBody>
      </p:sp>
    </p:spTree>
    <p:extLst>
      <p:ext uri="{BB962C8B-B14F-4D97-AF65-F5344CB8AC3E}">
        <p14:creationId xmlns:p14="http://schemas.microsoft.com/office/powerpoint/2010/main" val="1341097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F81D93-DBB5-4552-8A7C-B0D702A17FF7}" type="datetimeFigureOut">
              <a:rPr lang="en-GB" smtClean="0"/>
              <a:t>14/12/2020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BFA599-BD64-4086-8E9A-A1C4EF3BFD14}" type="slidenum">
              <a:rPr lang="en-GB" smtClean="0"/>
              <a:t>‹#›</a:t>
            </a:fld>
            <a:endParaRPr lang="en-GB"/>
          </a:p>
        </p:txBody>
      </p:sp>
    </p:spTree>
    <p:extLst>
      <p:ext uri="{BB962C8B-B14F-4D97-AF65-F5344CB8AC3E}">
        <p14:creationId xmlns:p14="http://schemas.microsoft.com/office/powerpoint/2010/main" val="3635092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CF81D93-DBB5-4552-8A7C-B0D702A17FF7}" type="datetimeFigureOut">
              <a:rPr lang="en-GB" smtClean="0"/>
              <a:t>14/12/2020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BFA599-BD64-4086-8E9A-A1C4EF3BFD14}" type="slidenum">
              <a:rPr lang="en-GB" smtClean="0"/>
              <a:t>‹#›</a:t>
            </a:fld>
            <a:endParaRPr lang="en-GB"/>
          </a:p>
        </p:txBody>
      </p:sp>
    </p:spTree>
    <p:extLst>
      <p:ext uri="{BB962C8B-B14F-4D97-AF65-F5344CB8AC3E}">
        <p14:creationId xmlns:p14="http://schemas.microsoft.com/office/powerpoint/2010/main" val="1632788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CF81D93-DBB5-4552-8A7C-B0D702A17FF7}" type="datetimeFigureOut">
              <a:rPr lang="en-GB" smtClean="0"/>
              <a:t>14/12/2020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BBFA599-BD64-4086-8E9A-A1C4EF3BFD14}" type="slidenum">
              <a:rPr lang="en-GB" smtClean="0"/>
              <a:t>‹#›</a:t>
            </a:fld>
            <a:endParaRPr lang="en-GB"/>
          </a:p>
        </p:txBody>
      </p:sp>
    </p:spTree>
    <p:extLst>
      <p:ext uri="{BB962C8B-B14F-4D97-AF65-F5344CB8AC3E}">
        <p14:creationId xmlns:p14="http://schemas.microsoft.com/office/powerpoint/2010/main" val="48947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CF81D93-DBB5-4552-8A7C-B0D702A17FF7}" type="datetimeFigureOut">
              <a:rPr lang="en-GB" smtClean="0"/>
              <a:t>14/12/2020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BBFA599-BD64-4086-8E9A-A1C4EF3BFD14}" type="slidenum">
              <a:rPr lang="en-GB" smtClean="0"/>
              <a:t>‹#›</a:t>
            </a:fld>
            <a:endParaRPr lang="en-GB"/>
          </a:p>
        </p:txBody>
      </p:sp>
    </p:spTree>
    <p:extLst>
      <p:ext uri="{BB962C8B-B14F-4D97-AF65-F5344CB8AC3E}">
        <p14:creationId xmlns:p14="http://schemas.microsoft.com/office/powerpoint/2010/main" val="2055076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F81D93-DBB5-4552-8A7C-B0D702A17FF7}" type="datetimeFigureOut">
              <a:rPr lang="en-GB" smtClean="0"/>
              <a:t>14/12/2020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BBFA599-BD64-4086-8E9A-A1C4EF3BFD14}" type="slidenum">
              <a:rPr lang="en-GB" smtClean="0"/>
              <a:t>‹#›</a:t>
            </a:fld>
            <a:endParaRPr lang="en-GB"/>
          </a:p>
        </p:txBody>
      </p:sp>
    </p:spTree>
    <p:extLst>
      <p:ext uri="{BB962C8B-B14F-4D97-AF65-F5344CB8AC3E}">
        <p14:creationId xmlns:p14="http://schemas.microsoft.com/office/powerpoint/2010/main" val="3921591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F81D93-DBB5-4552-8A7C-B0D702A17FF7}" type="datetimeFigureOut">
              <a:rPr lang="en-GB" smtClean="0"/>
              <a:t>14/12/2020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BFA599-BD64-4086-8E9A-A1C4EF3BFD14}" type="slidenum">
              <a:rPr lang="en-GB" smtClean="0"/>
              <a:t>‹#›</a:t>
            </a:fld>
            <a:endParaRPr lang="en-GB"/>
          </a:p>
        </p:txBody>
      </p:sp>
    </p:spTree>
    <p:extLst>
      <p:ext uri="{BB962C8B-B14F-4D97-AF65-F5344CB8AC3E}">
        <p14:creationId xmlns:p14="http://schemas.microsoft.com/office/powerpoint/2010/main" val="837136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F81D93-DBB5-4552-8A7C-B0D702A17FF7}" type="datetimeFigureOut">
              <a:rPr lang="en-GB" smtClean="0"/>
              <a:t>14/12/2020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BFA599-BD64-4086-8E9A-A1C4EF3BFD14}" type="slidenum">
              <a:rPr lang="en-GB" smtClean="0"/>
              <a:t>‹#›</a:t>
            </a:fld>
            <a:endParaRPr lang="en-GB"/>
          </a:p>
        </p:txBody>
      </p:sp>
    </p:spTree>
    <p:extLst>
      <p:ext uri="{BB962C8B-B14F-4D97-AF65-F5344CB8AC3E}">
        <p14:creationId xmlns:p14="http://schemas.microsoft.com/office/powerpoint/2010/main" val="9909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81D93-DBB5-4552-8A7C-B0D702A17FF7}" type="datetimeFigureOut">
              <a:rPr lang="en-GB" smtClean="0"/>
              <a:t>14/12/2020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FA599-BD64-4086-8E9A-A1C4EF3BFD14}" type="slidenum">
              <a:rPr lang="en-GB" smtClean="0"/>
              <a:t>‹#›</a:t>
            </a:fld>
            <a:endParaRPr lang="en-GB"/>
          </a:p>
        </p:txBody>
      </p:sp>
    </p:spTree>
    <p:extLst>
      <p:ext uri="{BB962C8B-B14F-4D97-AF65-F5344CB8AC3E}">
        <p14:creationId xmlns:p14="http://schemas.microsoft.com/office/powerpoint/2010/main" val="2105655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SEgRbMF1sH0" TargetMode="External"/><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hyperlink" Target="https://youtu.be/FGBNr1BZISk"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brTMbPyhZY0" TargetMode="External"/><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hyperlink" Target="https://www.youtube.com/watch?v=sZJj6DwCqSU" TargetMode="Externa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sqa.org.uk/sqa/47929.html" TargetMode="External"/><Relationship Id="rId7" Type="http://schemas.openxmlformats.org/officeDocument/2006/relationships/hyperlink" Target="https://teams.microsoft.com/l/file/03653860-5780-472C-8B42-76F67271E36D?tenantId=ccd32ca3-16ce-428f-9541-372d6b051929&amp;fileType=pdf&amp;objectUrl=https%3A%2F%2Fglowscotland.sharepoint.com%2Fsites%2Fgrp-badtdept%2FShared%20Documents%2FDistance%20Learning%20Materials%2FHGC_Study%20Cards.pdf&amp;baseUrl=https%3A%2F%2Fglowscotland.sharepoint.com%2Fsites%2Fgrp-badtdept&amp;serviceName=teams&amp;threadId=19:b90703648e05421d8c94dbb441e55613@thread.tacv2&amp;groupId=d52ef038-85d6-48ed-a90b-e54bbcca1d9a" TargetMode="Externa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https://glowscotland.sharepoint.com/sites/HGraphicsC20202021/Shared%20Documents/General/Revision%20Materials/HGC%20exam%20revision%20booklet%20ALL%20QUESTIONS.pdf" TargetMode="External"/><Relationship Id="rId4" Type="http://schemas.openxmlformats.org/officeDocument/2006/relationships/hyperlink" Target="onenote:https://glowscotland.sharepoint.com/sites/HGraphicsE20202021/SiteAssets/H%20Graphics%20e%20col%2020202021%20Notebook/_Content%20Library/Course%20Checklist.one#Course%20Content%20Check%20lists&amp;section-id={078BACA6-EED4-4777-A7BE-AABB9759154A}&amp;page-id={D69E9060-0ECE-4196-AE64-EE9DA06B1CDA}&amp;end" TargetMode="External"/><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hyperlink" Target="https://glowscotland.sharepoint.com/sites/HGraphicsC20202021/_layouts/OneNote.aspx?id=%2Fsites%2FHGraphicsC20202021%2FSiteAssets%2FH%20Graphics%20C%2020202021%20Notebook" TargetMode="External"/><Relationship Id="rId3" Type="http://schemas.openxmlformats.org/officeDocument/2006/relationships/hyperlink" Target="https://www.bbc.co.uk/bitesize/subjects/zcrk2hv" TargetMode="External"/><Relationship Id="rId7" Type="http://schemas.openxmlformats.org/officeDocument/2006/relationships/hyperlink" Target="https://www.sqa.org.uk/pastpapers/findpastpaper.htm?subject=Graphic+Communication&amp;level=NH#search" TargetMode="External"/><Relationship Id="rId12"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s://www.understandingstandards.org.uk/Subjects/GraphicCommunication/higher/QuestionPaper" TargetMode="External"/><Relationship Id="rId11" Type="http://schemas.openxmlformats.org/officeDocument/2006/relationships/hyperlink" Target="https://teams.microsoft.com/l/team/19%3a20e6e7c8416f4580be69b8e28f982810%40thread.tacv2/conversations?groupId=060d1c23-15b6-435c-8b75-6afb2838c8e7&amp;tenantId=ccd32ca3-16ce-428f-9541-372d6b051929" TargetMode="External"/><Relationship Id="rId5" Type="http://schemas.openxmlformats.org/officeDocument/2006/relationships/hyperlink" Target="https://blogs.glowscotland.org.uk/nl/ghstechnical/higher-graphic-communication/" TargetMode="External"/><Relationship Id="rId10" Type="http://schemas.openxmlformats.org/officeDocument/2006/relationships/hyperlink" Target="https://glowscotland.sharepoint.com/sites/HGraphicsE20202021/_layouts/15/Doc.aspx?sourcedoc=%7bba65c79c-5d68-41fc-9b0d-2d64d811b123%7d&amp;action=edit&amp;wd=target%28_Content%20Library%2FUsing%20the%20Content%20Library.one%7Cf6ae0053-020e-4fbb-86e8-e9d19325348d%2F%29&amp;wdorigin=717" TargetMode="External"/><Relationship Id="rId4" Type="http://schemas.openxmlformats.org/officeDocument/2006/relationships/hyperlink" Target="https://www.bbc.co.uk/bitesize/topics/zw7tvcw/resources/1" TargetMode="External"/><Relationship Id="rId9" Type="http://schemas.openxmlformats.org/officeDocument/2006/relationships/image" Target="../media/image25.png"/><Relationship Id="rId14" Type="http://schemas.openxmlformats.org/officeDocument/2006/relationships/hyperlink" Target="https://teams.microsoft.com/l/team/19%3a4904c89148fd4e57a4c173f671bf7087%40thread.tacv2/conversations?groupId=6827f78c-1c16-4757-9e32-c1524c6575ee&amp;tenantId=ccd32ca3-16ce-428f-9541-372d6b051929"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h9ven4N67i0"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hyperlink" Target="https://www.sqa.org.uk/sqa/47927.html"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hyperlink" Target="https://www.technologystudent.com/despro_flsh/all_revcards1.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www.youtube.com/watch?v=1l4w7uHdNaQ" TargetMode="Externa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8.png"/><Relationship Id="rId7" Type="http://schemas.openxmlformats.org/officeDocument/2006/relationships/diagramLayout" Target="../diagrams/layout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35.png"/><Relationship Id="rId10" Type="http://schemas.microsoft.com/office/2007/relationships/diagramDrawing" Target="../diagrams/drawing1.xml"/><Relationship Id="rId4" Type="http://schemas.openxmlformats.org/officeDocument/2006/relationships/hyperlink" Target="https://www.youtube.com/watch?v=PIbz_gKw0XY" TargetMode="External"/><Relationship Id="rId9" Type="http://schemas.openxmlformats.org/officeDocument/2006/relationships/diagramColors" Target="../diagrams/colors1.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Js5Tm1y0igY"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9.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h9ven4N67i0"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www.youtube.com/watch?v=1l4w7uHdNaQ"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onenote:https://glowscotland.sharepoint.com/sites/HDesignandManufacture20202021/SiteAssets/H%20Design%20and%20Manufacture%2020202021%20Notebook/_Content%20Library/Revision.one#Course%20Checklist&amp;section-id=80600a26-f317-46f1-b529-2ea04449f889&amp;page-id=361ae1d6-87ff-440a-83dd-e9af315376e8&amp;end"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hyperlink" Target="https://glowscotland.sharepoint.com/sites/HDesignandManufacture20202021/_layouts/15/Doc.aspx?sourcedoc=%7b822bd7fd-6b7b-4a6d-825e-452deb995b8a%7d&amp;action=edit&amp;wd=target%28_Content%20Library%2FRevision.one%7C80600a26-f317-46f1-b529-2ea04449f889%2FCourse%20Checklist%7C361ae1d6-87ff-440a-83dd-e9af315376e8%2F%29&amp;wdorigin=703&amp;wdpreservelink=1"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sqa.org.uk/pastpapers/findpastpaper.htm?subject=Engineering+Science&amp;level=NH#search" TargetMode="External"/><Relationship Id="rId7"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hyperlink" Target="https://www.youtube.com/channel/UCR1IuLEqb6UEA_zQ81kwXfg" TargetMode="External"/><Relationship Id="rId4" Type="http://schemas.openxmlformats.org/officeDocument/2006/relationships/hyperlink" Target="https://www.youtube.com/watch?v=Pylmuu64EOg&amp;list=PLiAvJ-K-cBLBEJ4PiXrz2AUNZUKwDxqG3"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brainscape.com/packs/higher-engineering-science-8433621"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8.png"/><Relationship Id="rId7" Type="http://schemas.openxmlformats.org/officeDocument/2006/relationships/diagramLayout" Target="../diagrams/layout2.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Data" Target="../diagrams/data2.xml"/><Relationship Id="rId5" Type="http://schemas.openxmlformats.org/officeDocument/2006/relationships/image" Target="../media/image35.png"/><Relationship Id="rId10" Type="http://schemas.microsoft.com/office/2007/relationships/diagramDrawing" Target="../diagrams/drawing2.xml"/><Relationship Id="rId4" Type="http://schemas.openxmlformats.org/officeDocument/2006/relationships/hyperlink" Target="https://www.youtube.com/watch?v=PIbz_gKw0XY" TargetMode="External"/><Relationship Id="rId9" Type="http://schemas.openxmlformats.org/officeDocument/2006/relationships/diagramColors" Target="../diagrams/colors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Js5Tm1y0igY"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hyperlink" Target="https://www.sqa.org.uk/sqa/files_ccc/HDataBookletEngineeringScience.pdf"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onenote:https://glowscotland.sharepoint.com/sites/HDesignandManufacture20202021/SiteAssets/H%20Design%20and%20Manufacture%2020202021%20Notebook/_Content%20Library/Revision.one#Course%20Checklist&amp;section-id=80600a26-f317-46f1-b529-2ea04449f889&amp;page-id=361ae1d6-87ff-440a-83dd-e9af315376e8&amp;end"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glowscotland.sharepoint.com/sites/HDesignandManufacture20202021/_layouts/15/Doc.aspx?sourcedoc=%7b822bd7fd-6b7b-4a6d-825e-452deb995b8a%7d&amp;action=edit&amp;wd=target%28_Content%20Library%2FRevision.one%7C80600a26-f317-46f1-b529-2ea04449f889%2FCourse%20Checklist%7C361ae1d6-87ff-440a-83dd-e9af315376e8%2F%29&amp;wdorigin=703&amp;wdpreservelink=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dirty="0" smtClean="0"/>
          </a:p>
          <a:p>
            <a:r>
              <a:rPr lang="en-GB" dirty="0" smtClean="0"/>
              <a:t>SQA Study Skills 20-21 </a:t>
            </a:r>
            <a:endParaRPr lang="en-GB" dirty="0"/>
          </a:p>
        </p:txBody>
      </p:sp>
      <p:pic>
        <p:nvPicPr>
          <p:cNvPr id="4" name="Picture 3">
            <a:extLst>
              <a:ext uri="{FF2B5EF4-FFF2-40B4-BE49-F238E27FC236}">
                <a16:creationId xmlns:a16="http://schemas.microsoft.com/office/drawing/2014/main" id="{90AB935C-2D73-49FB-8837-A77F483DF722}"/>
              </a:ext>
            </a:extLst>
          </p:cNvPr>
          <p:cNvPicPr>
            <a:picLocks noChangeAspect="1" noChangeArrowheads="1"/>
          </p:cNvPicPr>
          <p:nvPr/>
        </p:nvPicPr>
        <p:blipFill rotWithShape="1">
          <a:blip r:embed="rId2" cstate="print"/>
          <a:srcRect l="37824" t="21454" r="47233" b="15454"/>
          <a:stretch/>
        </p:blipFill>
        <p:spPr bwMode="auto">
          <a:xfrm>
            <a:off x="0" y="0"/>
            <a:ext cx="2888974" cy="6858000"/>
          </a:xfrm>
          <a:prstGeom prst="rect">
            <a:avLst/>
          </a:prstGeom>
          <a:noFill/>
          <a:ln w="9525">
            <a:noFill/>
            <a:miter lim="800000"/>
            <a:headEnd/>
            <a:tailEnd/>
          </a:ln>
        </p:spPr>
      </p:pic>
      <p:sp>
        <p:nvSpPr>
          <p:cNvPr id="2" name="Title 1"/>
          <p:cNvSpPr>
            <a:spLocks noGrp="1"/>
          </p:cNvSpPr>
          <p:nvPr>
            <p:ph type="ctrTitle"/>
          </p:nvPr>
        </p:nvSpPr>
        <p:spPr/>
        <p:txBody>
          <a:bodyPr/>
          <a:lstStyle/>
          <a:p>
            <a:r>
              <a:rPr lang="en-GB" dirty="0" smtClean="0"/>
              <a:t>Design and Technology Department </a:t>
            </a:r>
            <a:endParaRPr lang="en-GB" dirty="0"/>
          </a:p>
        </p:txBody>
      </p:sp>
    </p:spTree>
    <p:extLst>
      <p:ext uri="{BB962C8B-B14F-4D97-AF65-F5344CB8AC3E}">
        <p14:creationId xmlns:p14="http://schemas.microsoft.com/office/powerpoint/2010/main" val="1143238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2B5E91-FE3C-4260-85F1-B669527BC39B}"/>
              </a:ext>
            </a:extLst>
          </p:cNvPr>
          <p:cNvPicPr>
            <a:picLocks noChangeAspect="1"/>
          </p:cNvPicPr>
          <p:nvPr/>
        </p:nvPicPr>
        <p:blipFill>
          <a:blip r:embed="rId2"/>
          <a:stretch>
            <a:fillRect/>
          </a:stretch>
        </p:blipFill>
        <p:spPr>
          <a:xfrm>
            <a:off x="0" y="-9455"/>
            <a:ext cx="1597290" cy="3968840"/>
          </a:xfrm>
          <a:prstGeom prst="rect">
            <a:avLst/>
          </a:prstGeom>
        </p:spPr>
      </p:pic>
      <p:graphicFrame>
        <p:nvGraphicFramePr>
          <p:cNvPr id="7" name="Table 9">
            <a:extLst>
              <a:ext uri="{FF2B5EF4-FFF2-40B4-BE49-F238E27FC236}">
                <a16:creationId xmlns:a16="http://schemas.microsoft.com/office/drawing/2014/main" id="{DDB48CD5-AC74-4CDA-8684-22F0224185F9}"/>
              </a:ext>
            </a:extLst>
          </p:cNvPr>
          <p:cNvGraphicFramePr>
            <a:graphicFrameLocks noGrp="1"/>
          </p:cNvGraphicFramePr>
          <p:nvPr>
            <p:extLst/>
          </p:nvPr>
        </p:nvGraphicFramePr>
        <p:xfrm>
          <a:off x="811110" y="1119807"/>
          <a:ext cx="10885590" cy="5569092"/>
        </p:xfrm>
        <a:graphic>
          <a:graphicData uri="http://schemas.openxmlformats.org/drawingml/2006/table">
            <a:tbl>
              <a:tblPr firstRow="1" bandRow="1">
                <a:tableStyleId>{5C22544A-7EE6-4342-B048-85BDC9FD1C3A}</a:tableStyleId>
              </a:tblPr>
              <a:tblGrid>
                <a:gridCol w="5324995">
                  <a:extLst>
                    <a:ext uri="{9D8B030D-6E8A-4147-A177-3AD203B41FA5}">
                      <a16:colId xmlns:a16="http://schemas.microsoft.com/office/drawing/2014/main" val="3415046341"/>
                    </a:ext>
                  </a:extLst>
                </a:gridCol>
                <a:gridCol w="466714">
                  <a:extLst>
                    <a:ext uri="{9D8B030D-6E8A-4147-A177-3AD203B41FA5}">
                      <a16:colId xmlns:a16="http://schemas.microsoft.com/office/drawing/2014/main" val="2658487726"/>
                    </a:ext>
                  </a:extLst>
                </a:gridCol>
                <a:gridCol w="5093881">
                  <a:extLst>
                    <a:ext uri="{9D8B030D-6E8A-4147-A177-3AD203B41FA5}">
                      <a16:colId xmlns:a16="http://schemas.microsoft.com/office/drawing/2014/main" val="835596125"/>
                    </a:ext>
                  </a:extLst>
                </a:gridCol>
              </a:tblGrid>
              <a:tr h="5569092">
                <a:tc>
                  <a:txBody>
                    <a:bodyPr/>
                    <a:lstStyle/>
                    <a:p>
                      <a:pPr algn="just">
                        <a:buNone/>
                      </a:pPr>
                      <a:endParaRPr lang="en-GB" sz="400" b="1" i="0" u="none" strike="noStrike" kern="1200" baseline="0" dirty="0">
                        <a:solidFill>
                          <a:schemeClr val="accent5"/>
                        </a:solidFill>
                        <a:latin typeface="Century Gothic" panose="020B0502020202020204" pitchFamily="34" charset="0"/>
                        <a:ea typeface="+mn-ea"/>
                        <a:cs typeface="+mn-cs"/>
                      </a:endParaRPr>
                    </a:p>
                    <a:p>
                      <a:pPr algn="just">
                        <a:buNone/>
                      </a:pPr>
                      <a:r>
                        <a:rPr lang="en-GB" sz="1800" b="1" i="0" u="none" strike="noStrike" kern="1200" baseline="0" dirty="0">
                          <a:solidFill>
                            <a:schemeClr val="accent5"/>
                          </a:solidFill>
                          <a:latin typeface="Century Gothic" panose="020B0502020202020204" pitchFamily="34" charset="0"/>
                          <a:ea typeface="+mn-ea"/>
                          <a:cs typeface="+mn-cs"/>
                        </a:rPr>
                        <a:t>Activity 1 – Stop &amp; Review</a:t>
                      </a:r>
                    </a:p>
                    <a:p>
                      <a:pPr algn="just">
                        <a:buNone/>
                      </a:pPr>
                      <a:endParaRPr lang="en-GB" sz="1800" b="1" i="0" u="sng" strike="noStrike" kern="1200" baseline="0" dirty="0">
                        <a:solidFill>
                          <a:schemeClr val="accent5"/>
                        </a:solidFill>
                        <a:latin typeface="Century Gothic" panose="020B0502020202020204" pitchFamily="34" charset="0"/>
                        <a:ea typeface="+mn-ea"/>
                        <a:cs typeface="+mn-cs"/>
                      </a:endParaRPr>
                    </a:p>
                    <a:p>
                      <a:r>
                        <a:rPr lang="en-GB" sz="1800" b="0" i="0" u="sng" strike="noStrike" kern="1200" baseline="0" dirty="0">
                          <a:solidFill>
                            <a:schemeClr val="tx1"/>
                          </a:solidFill>
                          <a:latin typeface="Century Gothic"/>
                          <a:ea typeface="+mn-ea"/>
                          <a:cs typeface="+mn-cs"/>
                        </a:rPr>
                        <a:t>Step 1</a:t>
                      </a:r>
                    </a:p>
                    <a:p>
                      <a:r>
                        <a:rPr lang="en-GB" sz="1400" b="0" i="0" u="none" strike="noStrike" kern="1200" baseline="0" dirty="0">
                          <a:solidFill>
                            <a:schemeClr val="tx1"/>
                          </a:solidFill>
                          <a:latin typeface="+mn-lt"/>
                          <a:ea typeface="+mn-ea"/>
                          <a:cs typeface="+mn-cs"/>
                        </a:rPr>
                        <a:t>When you have done no more than 5 minutes of revision reading STOP!</a:t>
                      </a:r>
                    </a:p>
                    <a:p>
                      <a:endParaRPr lang="en-GB" sz="1400" b="0" i="0" u="none" strike="noStrike" kern="1200" baseline="0" dirty="0">
                        <a:solidFill>
                          <a:schemeClr val="tx1"/>
                        </a:solidFill>
                        <a:latin typeface="+mn-lt"/>
                        <a:ea typeface="+mn-ea"/>
                        <a:cs typeface="+mn-cs"/>
                      </a:endParaRPr>
                    </a:p>
                    <a:p>
                      <a:r>
                        <a:rPr lang="en-GB" sz="1800" b="0" i="0" u="sng" strike="noStrike" kern="1200" baseline="0" dirty="0">
                          <a:solidFill>
                            <a:schemeClr val="tx1"/>
                          </a:solidFill>
                          <a:latin typeface="Century Gothic"/>
                          <a:ea typeface="+mn-ea"/>
                          <a:cs typeface="+mn-cs"/>
                        </a:rPr>
                        <a:t>Step 2</a:t>
                      </a:r>
                    </a:p>
                    <a:p>
                      <a:r>
                        <a:rPr lang="en-GB" sz="1400" b="0" i="0" u="none" strike="noStrike" kern="1200" baseline="0" dirty="0">
                          <a:solidFill>
                            <a:schemeClr val="tx1"/>
                          </a:solidFill>
                          <a:latin typeface="+mn-lt"/>
                          <a:ea typeface="+mn-ea"/>
                          <a:cs typeface="+mn-cs"/>
                        </a:rPr>
                        <a:t>Write a heading in your own words which sums up the topic you have been revising.</a:t>
                      </a:r>
                    </a:p>
                    <a:p>
                      <a:endParaRPr lang="en-GB" sz="1400" b="0" i="0" u="none" strike="noStrike" kern="1200" baseline="0" dirty="0">
                        <a:solidFill>
                          <a:schemeClr val="tx1"/>
                        </a:solidFill>
                        <a:latin typeface="+mn-lt"/>
                        <a:ea typeface="+mn-ea"/>
                        <a:cs typeface="+mn-cs"/>
                      </a:endParaRPr>
                    </a:p>
                    <a:p>
                      <a:r>
                        <a:rPr lang="en-GB" sz="1800" b="0" i="0" u="sng" strike="noStrike" kern="1200" baseline="0" dirty="0">
                          <a:solidFill>
                            <a:schemeClr val="tx1"/>
                          </a:solidFill>
                          <a:latin typeface="Century Gothic"/>
                          <a:ea typeface="+mn-ea"/>
                          <a:cs typeface="+mn-cs"/>
                        </a:rPr>
                        <a:t>Step 3</a:t>
                      </a:r>
                    </a:p>
                    <a:p>
                      <a:r>
                        <a:rPr lang="en-GB" sz="1400" b="0" i="0" u="none" strike="noStrike" kern="1200" baseline="0" dirty="0">
                          <a:solidFill>
                            <a:schemeClr val="tx1"/>
                          </a:solidFill>
                          <a:latin typeface="+mn-lt"/>
                          <a:ea typeface="+mn-ea"/>
                          <a:cs typeface="+mn-cs"/>
                        </a:rPr>
                        <a:t>Write a summary of what you have revised in no more than two sentences. Don’t fool yourself by saying, ‘I know it, but I cannot put it into words’. That just means you don’t know it well enough. If you cannot write your summary, revise that section again, knowing that you must write a summary at the end of it. Many of you will have notebooks full of blue/black ink writing.  The pages will not be especially attractive or memorable so try to liven them up a bit with </a:t>
                      </a:r>
                      <a:r>
                        <a:rPr lang="en-GB" sz="1400" b="0" i="0" u="none" strike="noStrike" kern="1200" baseline="0" dirty="0">
                          <a:solidFill>
                            <a:srgbClr val="FF0000"/>
                          </a:solidFill>
                          <a:latin typeface="+mn-lt"/>
                          <a:ea typeface="+mn-ea"/>
                          <a:cs typeface="+mn-cs"/>
                        </a:rPr>
                        <a:t>colour</a:t>
                      </a:r>
                      <a:r>
                        <a:rPr lang="en-GB" sz="1400" b="0" i="0" u="none" strike="noStrike" kern="1200" baseline="0" dirty="0">
                          <a:solidFill>
                            <a:schemeClr val="tx1"/>
                          </a:solidFill>
                          <a:latin typeface="+mn-lt"/>
                          <a:ea typeface="+mn-ea"/>
                          <a:cs typeface="+mn-cs"/>
                        </a:rPr>
                        <a:t> as you are reviewing and rewriting. </a:t>
                      </a:r>
                      <a:r>
                        <a:rPr lang="en-GB" sz="1400" b="0" i="0" u="none" strike="noStrike" kern="1200" baseline="0" dirty="0">
                          <a:solidFill>
                            <a:srgbClr val="FF0000"/>
                          </a:solidFill>
                          <a:latin typeface="+mn-lt"/>
                          <a:ea typeface="+mn-ea"/>
                          <a:cs typeface="+mn-cs"/>
                        </a:rPr>
                        <a:t>This is a great memory aid, and memory is the most important thing.</a:t>
                      </a:r>
                      <a:endParaRPr lang="en-GB" sz="1400" b="0" i="0" u="sng" strike="noStrike" kern="1200" baseline="0" dirty="0">
                        <a:solidFill>
                          <a:srgbClr val="FF0000"/>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base"/>
                      <a:endParaRPr lang="en-GB" sz="400" b="1" i="0" kern="1200" dirty="0">
                        <a:solidFill>
                          <a:schemeClr val="accent5"/>
                        </a:solidFill>
                        <a:effectLst/>
                        <a:latin typeface="+mn-lt"/>
                        <a:ea typeface="+mn-ea"/>
                        <a:cs typeface="+mn-cs"/>
                      </a:endParaRPr>
                    </a:p>
                    <a:p>
                      <a:pPr fontAlgn="base"/>
                      <a:r>
                        <a:rPr lang="en-GB" sz="1700" b="1" i="0" kern="1200" dirty="0">
                          <a:solidFill>
                            <a:schemeClr val="accent5"/>
                          </a:solidFill>
                          <a:effectLst/>
                          <a:latin typeface="+mn-lt"/>
                          <a:ea typeface="+mn-ea"/>
                          <a:cs typeface="+mn-cs"/>
                        </a:rPr>
                        <a:t>Write what you know from memory on a blank sheet:</a:t>
                      </a:r>
                      <a:r>
                        <a:rPr lang="en-GB" sz="1700" b="0" i="0" kern="1200" dirty="0">
                          <a:solidFill>
                            <a:schemeClr val="accent5"/>
                          </a:solidFill>
                          <a:effectLst/>
                          <a:latin typeface="+mn-lt"/>
                          <a:ea typeface="+mn-ea"/>
                          <a:cs typeface="+mn-cs"/>
                        </a:rPr>
                        <a:t> </a:t>
                      </a:r>
                    </a:p>
                    <a:p>
                      <a:pPr fontAlgn="base"/>
                      <a:endParaRPr lang="en-GB" sz="1600" b="0" i="0" kern="1200" dirty="0">
                        <a:solidFill>
                          <a:schemeClr val="accent5"/>
                        </a:solidFill>
                        <a:effectLst/>
                        <a:latin typeface="+mn-lt"/>
                        <a:ea typeface="+mn-ea"/>
                        <a:cs typeface="+mn-cs"/>
                      </a:endParaRPr>
                    </a:p>
                    <a:p>
                      <a:pPr fontAlgn="base"/>
                      <a:r>
                        <a:rPr lang="en-GB" sz="1300" b="0" i="0" kern="1200" dirty="0">
                          <a:solidFill>
                            <a:schemeClr val="tx1"/>
                          </a:solidFill>
                          <a:effectLst/>
                          <a:latin typeface="+mn-lt"/>
                          <a:ea typeface="+mn-ea"/>
                          <a:cs typeface="+mn-cs"/>
                        </a:rPr>
                        <a:t>A plain sheet of paper is a very under-rated study tool! </a:t>
                      </a:r>
                      <a:r>
                        <a:rPr lang="en-GB" sz="1300" b="0" i="0" kern="1200" dirty="0" smtClean="0">
                          <a:solidFill>
                            <a:schemeClr val="tx1"/>
                          </a:solidFill>
                          <a:effectLst/>
                          <a:latin typeface="+mn-lt"/>
                          <a:ea typeface="+mn-ea"/>
                          <a:cs typeface="+mn-cs"/>
                        </a:rPr>
                        <a:t> Put </a:t>
                      </a:r>
                      <a:r>
                        <a:rPr lang="en-GB" sz="1300" b="0" i="0" kern="1200" dirty="0">
                          <a:solidFill>
                            <a:schemeClr val="tx1"/>
                          </a:solidFill>
                          <a:effectLst/>
                          <a:latin typeface="+mn-lt"/>
                          <a:ea typeface="+mn-ea"/>
                          <a:cs typeface="+mn-cs"/>
                        </a:rPr>
                        <a:t>your books away, then scribble down everything you can remember about a topic. After you’ve squeezed out as much as you can from memory, you can go back and add in any missing details in a different coloured pens. Next time you revise this topic, aim to have fewer missing details – until you have none, come the week before the exam!  </a:t>
                      </a:r>
                    </a:p>
                    <a:p>
                      <a:pPr fontAlgn="base"/>
                      <a:endParaRPr lang="en-GB" sz="1300" b="0" i="0" kern="1200" dirty="0">
                        <a:solidFill>
                          <a:schemeClr val="tx1"/>
                        </a:solidFill>
                        <a:effectLst/>
                        <a:latin typeface="+mn-lt"/>
                        <a:ea typeface="+mn-ea"/>
                        <a:cs typeface="+mn-cs"/>
                      </a:endParaRPr>
                    </a:p>
                    <a:p>
                      <a:pPr fontAlgn="base"/>
                      <a:r>
                        <a:rPr lang="en-GB" sz="1300" b="0" i="0" kern="1200" dirty="0">
                          <a:solidFill>
                            <a:schemeClr val="tx1"/>
                          </a:solidFill>
                          <a:effectLst/>
                          <a:latin typeface="+mn-lt"/>
                          <a:ea typeface="+mn-ea"/>
                          <a:cs typeface="+mn-cs"/>
                        </a:rPr>
                        <a:t>Below, are some links that you can ‘Click on’ that may help you to train your brain, but YouTube has many more!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671769"/>
                  </a:ext>
                </a:extLst>
              </a:tr>
            </a:tbl>
          </a:graphicData>
        </a:graphic>
      </p:graphicFrame>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25296" y="379983"/>
            <a:ext cx="493216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lumMod val="65000"/>
                  </a:prstClr>
                </a:solidFill>
                <a:effectLst/>
                <a:uLnTx/>
                <a:uFillTx/>
                <a:latin typeface="Century Gothic" pitchFamily="34" charset="0"/>
                <a:ea typeface="+mn-ea"/>
                <a:cs typeface="+mn-cs"/>
              </a:rPr>
              <a:t>Higher Graphic Communication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lumMod val="65000"/>
                  </a:prstClr>
                </a:solidFill>
                <a:effectLst/>
                <a:uLnTx/>
                <a:uFillTx/>
                <a:latin typeface="Century Gothic" pitchFamily="34" charset="0"/>
                <a:ea typeface="+mn-ea"/>
                <a:cs typeface="+mn-cs"/>
              </a:rPr>
              <a:t>Study Skills </a:t>
            </a:r>
          </a:p>
        </p:txBody>
      </p:sp>
      <p:pic>
        <p:nvPicPr>
          <p:cNvPr id="8" name="Picture 7">
            <a:hlinkClick r:id="rId3"/>
            <a:extLst>
              <a:ext uri="{FF2B5EF4-FFF2-40B4-BE49-F238E27FC236}">
                <a16:creationId xmlns:a16="http://schemas.microsoft.com/office/drawing/2014/main" id="{C8714E77-F2DE-4EF7-A2F6-0FF19B04BC29}"/>
              </a:ext>
            </a:extLst>
          </p:cNvPr>
          <p:cNvPicPr>
            <a:picLocks noChangeAspect="1"/>
          </p:cNvPicPr>
          <p:nvPr/>
        </p:nvPicPr>
        <p:blipFill rotWithShape="1">
          <a:blip r:embed="rId4"/>
          <a:srcRect l="15656" t="21654" r="41812" b="20836"/>
          <a:stretch/>
        </p:blipFill>
        <p:spPr>
          <a:xfrm>
            <a:off x="6825296" y="5112462"/>
            <a:ext cx="1789707" cy="1361206"/>
          </a:xfrm>
          <a:prstGeom prst="rect">
            <a:avLst/>
          </a:prstGeom>
        </p:spPr>
      </p:pic>
      <p:pic>
        <p:nvPicPr>
          <p:cNvPr id="10" name="Picture 9">
            <a:hlinkClick r:id="rId5"/>
            <a:extLst>
              <a:ext uri="{FF2B5EF4-FFF2-40B4-BE49-F238E27FC236}">
                <a16:creationId xmlns:a16="http://schemas.microsoft.com/office/drawing/2014/main" id="{5AA36FB4-858B-44CD-AD7A-FAC32BC4A322}"/>
              </a:ext>
            </a:extLst>
          </p:cNvPr>
          <p:cNvPicPr>
            <a:picLocks noChangeAspect="1"/>
          </p:cNvPicPr>
          <p:nvPr/>
        </p:nvPicPr>
        <p:blipFill rotWithShape="1">
          <a:blip r:embed="rId6"/>
          <a:srcRect l="10856" t="20000" r="42601" b="20000"/>
          <a:stretch/>
        </p:blipFill>
        <p:spPr>
          <a:xfrm>
            <a:off x="8179661" y="3536025"/>
            <a:ext cx="1877165" cy="1361206"/>
          </a:xfrm>
          <a:prstGeom prst="rect">
            <a:avLst/>
          </a:prstGeom>
        </p:spPr>
      </p:pic>
      <p:pic>
        <p:nvPicPr>
          <p:cNvPr id="12" name="Picture 11">
            <a:extLst>
              <a:ext uri="{FF2B5EF4-FFF2-40B4-BE49-F238E27FC236}">
                <a16:creationId xmlns:a16="http://schemas.microsoft.com/office/drawing/2014/main" id="{3894EA96-71EB-414E-915D-A4F3E80F0D8C}"/>
              </a:ext>
            </a:extLst>
          </p:cNvPr>
          <p:cNvPicPr>
            <a:picLocks noChangeAspect="1"/>
          </p:cNvPicPr>
          <p:nvPr/>
        </p:nvPicPr>
        <p:blipFill rotWithShape="1">
          <a:blip r:embed="rId7"/>
          <a:srcRect l="10855" t="22871" r="37039" b="21376"/>
          <a:stretch/>
        </p:blipFill>
        <p:spPr>
          <a:xfrm>
            <a:off x="9832884" y="5295256"/>
            <a:ext cx="1877165" cy="1150444"/>
          </a:xfrm>
          <a:prstGeom prst="rect">
            <a:avLst/>
          </a:prstGeom>
        </p:spPr>
      </p:pic>
      <p:sp>
        <p:nvSpPr>
          <p:cNvPr id="13" name="TextBox 12">
            <a:extLst>
              <a:ext uri="{FF2B5EF4-FFF2-40B4-BE49-F238E27FC236}">
                <a16:creationId xmlns:a16="http://schemas.microsoft.com/office/drawing/2014/main" id="{3C608F3C-D6A6-4F77-B70F-3BB43A948428}"/>
              </a:ext>
            </a:extLst>
          </p:cNvPr>
          <p:cNvSpPr txBox="1"/>
          <p:nvPr/>
        </p:nvSpPr>
        <p:spPr>
          <a:xfrm>
            <a:off x="8080635" y="4928221"/>
            <a:ext cx="20752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Highlighting Information Properly</a:t>
            </a:r>
          </a:p>
        </p:txBody>
      </p:sp>
      <p:sp>
        <p:nvSpPr>
          <p:cNvPr id="14" name="TextBox 13">
            <a:extLst>
              <a:ext uri="{FF2B5EF4-FFF2-40B4-BE49-F238E27FC236}">
                <a16:creationId xmlns:a16="http://schemas.microsoft.com/office/drawing/2014/main" id="{EE50BBA7-EE39-434F-A356-E3BD429EA3DD}"/>
              </a:ext>
            </a:extLst>
          </p:cNvPr>
          <p:cNvSpPr txBox="1"/>
          <p:nvPr/>
        </p:nvSpPr>
        <p:spPr>
          <a:xfrm>
            <a:off x="9832884" y="6473668"/>
            <a:ext cx="193792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Colour Coding and how to do it.</a:t>
            </a:r>
          </a:p>
        </p:txBody>
      </p:sp>
      <p:sp>
        <p:nvSpPr>
          <p:cNvPr id="15" name="TextBox 14">
            <a:extLst>
              <a:ext uri="{FF2B5EF4-FFF2-40B4-BE49-F238E27FC236}">
                <a16:creationId xmlns:a16="http://schemas.microsoft.com/office/drawing/2014/main" id="{7F084EDC-EA6E-4222-873E-F94F4F629365}"/>
              </a:ext>
            </a:extLst>
          </p:cNvPr>
          <p:cNvSpPr txBox="1"/>
          <p:nvPr/>
        </p:nvSpPr>
        <p:spPr>
          <a:xfrm>
            <a:off x="6751185" y="6473668"/>
            <a:ext cx="193792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Train your brain to remember.</a:t>
            </a:r>
          </a:p>
        </p:txBody>
      </p:sp>
    </p:spTree>
    <p:extLst>
      <p:ext uri="{BB962C8B-B14F-4D97-AF65-F5344CB8AC3E}">
        <p14:creationId xmlns:p14="http://schemas.microsoft.com/office/powerpoint/2010/main" val="3596145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2B5E91-FE3C-4260-85F1-B669527BC39B}"/>
              </a:ext>
            </a:extLst>
          </p:cNvPr>
          <p:cNvPicPr>
            <a:picLocks noChangeAspect="1"/>
          </p:cNvPicPr>
          <p:nvPr/>
        </p:nvPicPr>
        <p:blipFill>
          <a:blip r:embed="rId2"/>
          <a:stretch>
            <a:fillRect/>
          </a:stretch>
        </p:blipFill>
        <p:spPr>
          <a:xfrm>
            <a:off x="0" y="3913"/>
            <a:ext cx="1597290" cy="3968840"/>
          </a:xfrm>
          <a:prstGeom prst="rect">
            <a:avLst/>
          </a:prstGeom>
        </p:spPr>
      </p:pic>
      <p:graphicFrame>
        <p:nvGraphicFramePr>
          <p:cNvPr id="7" name="Table 9">
            <a:extLst>
              <a:ext uri="{FF2B5EF4-FFF2-40B4-BE49-F238E27FC236}">
                <a16:creationId xmlns:a16="http://schemas.microsoft.com/office/drawing/2014/main" id="{DDB48CD5-AC74-4CDA-8684-22F0224185F9}"/>
              </a:ext>
            </a:extLst>
          </p:cNvPr>
          <p:cNvGraphicFramePr>
            <a:graphicFrameLocks noGrp="1"/>
          </p:cNvGraphicFramePr>
          <p:nvPr>
            <p:extLst/>
          </p:nvPr>
        </p:nvGraphicFramePr>
        <p:xfrm>
          <a:off x="962526" y="1119807"/>
          <a:ext cx="10900611" cy="5547360"/>
        </p:xfrm>
        <a:graphic>
          <a:graphicData uri="http://schemas.openxmlformats.org/drawingml/2006/table">
            <a:tbl>
              <a:tblPr firstRow="1" bandRow="1">
                <a:tableStyleId>{5C22544A-7EE6-4342-B048-85BDC9FD1C3A}</a:tableStyleId>
              </a:tblPr>
              <a:tblGrid>
                <a:gridCol w="5178257">
                  <a:extLst>
                    <a:ext uri="{9D8B030D-6E8A-4147-A177-3AD203B41FA5}">
                      <a16:colId xmlns:a16="http://schemas.microsoft.com/office/drawing/2014/main" val="3415046341"/>
                    </a:ext>
                  </a:extLst>
                </a:gridCol>
                <a:gridCol w="396534">
                  <a:extLst>
                    <a:ext uri="{9D8B030D-6E8A-4147-A177-3AD203B41FA5}">
                      <a16:colId xmlns:a16="http://schemas.microsoft.com/office/drawing/2014/main" val="2658487726"/>
                    </a:ext>
                  </a:extLst>
                </a:gridCol>
                <a:gridCol w="5325820">
                  <a:extLst>
                    <a:ext uri="{9D8B030D-6E8A-4147-A177-3AD203B41FA5}">
                      <a16:colId xmlns:a16="http://schemas.microsoft.com/office/drawing/2014/main" val="835596125"/>
                    </a:ext>
                  </a:extLst>
                </a:gridCol>
              </a:tblGrid>
              <a:tr h="5501257">
                <a:tc>
                  <a:txBody>
                    <a:bodyPr/>
                    <a:lstStyle/>
                    <a:p>
                      <a:pPr algn="just">
                        <a:buNone/>
                      </a:pPr>
                      <a:r>
                        <a:rPr lang="en-GB" sz="1800" b="1" i="0" u="none" strike="noStrike" kern="1200" baseline="0" dirty="0">
                          <a:solidFill>
                            <a:schemeClr val="accent5"/>
                          </a:solidFill>
                          <a:latin typeface="Century Gothic"/>
                          <a:ea typeface="+mn-ea"/>
                          <a:cs typeface="+mn-cs"/>
                        </a:rPr>
                        <a:t>Activity 2</a:t>
                      </a:r>
                      <a:r>
                        <a:rPr lang="en-GB" sz="1800" b="1" i="1" u="none" strike="noStrike" kern="1200" baseline="0" dirty="0">
                          <a:solidFill>
                            <a:schemeClr val="accent5"/>
                          </a:solidFill>
                          <a:latin typeface="+mn-lt"/>
                          <a:ea typeface="+mn-ea"/>
                          <a:cs typeface="+mn-cs"/>
                        </a:rPr>
                        <a:t> – </a:t>
                      </a:r>
                      <a:r>
                        <a:rPr lang="en-GB" sz="1800" b="1" i="0" u="none" strike="noStrike" kern="1200" baseline="0" dirty="0">
                          <a:solidFill>
                            <a:schemeClr val="accent5"/>
                          </a:solidFill>
                          <a:latin typeface="+mn-lt"/>
                          <a:ea typeface="+mn-ea"/>
                          <a:cs typeface="+mn-cs"/>
                        </a:rPr>
                        <a:t>Use Technology</a:t>
                      </a:r>
                    </a:p>
                    <a:p>
                      <a:pPr algn="just">
                        <a:buNone/>
                      </a:pPr>
                      <a:endParaRPr lang="en-GB" sz="1800" b="1" i="0" u="none" strike="noStrike" kern="1200" baseline="0" dirty="0">
                        <a:solidFill>
                          <a:schemeClr val="accent5"/>
                        </a:solidFill>
                        <a:latin typeface="+mn-lt"/>
                        <a:ea typeface="+mn-ea"/>
                        <a:cs typeface="+mn-cs"/>
                      </a:endParaRPr>
                    </a:p>
                    <a:p>
                      <a:pPr marL="285750" indent="-285750">
                        <a:buFont typeface="Arial" panose="020B0604020202020204" pitchFamily="34" charset="0"/>
                        <a:buChar char="•"/>
                      </a:pPr>
                      <a:r>
                        <a:rPr lang="en-GB" sz="1400" b="0" i="0" u="none" strike="noStrike" kern="1200" baseline="0" dirty="0">
                          <a:solidFill>
                            <a:srgbClr val="FF0000"/>
                          </a:solidFill>
                          <a:latin typeface="+mn-lt"/>
                          <a:ea typeface="+mn-ea"/>
                          <a:cs typeface="+mn-cs"/>
                        </a:rPr>
                        <a:t>Not everything needs to be written down. Have you thought about ‘mental’ maps, diagrams, cartoons and colour to help you learn?  Rather than write down notes, why not record your revision material?</a:t>
                      </a:r>
                    </a:p>
                    <a:p>
                      <a:endParaRPr lang="en-GB" sz="1400" b="0" i="0" u="none" strike="noStrike" kern="1200" baseline="0" dirty="0">
                        <a:solidFill>
                          <a:schemeClr val="tx1"/>
                        </a:solidFill>
                        <a:latin typeface="+mn-lt"/>
                        <a:ea typeface="+mn-ea"/>
                        <a:cs typeface="+mn-cs"/>
                      </a:endParaRPr>
                    </a:p>
                    <a:p>
                      <a:pPr marL="285750" indent="-285750">
                        <a:buFont typeface="Arial" panose="020B0604020202020204" pitchFamily="34" charset="0"/>
                        <a:buChar char="•"/>
                      </a:pPr>
                      <a:r>
                        <a:rPr lang="en-GB" sz="1400" b="0" i="0" u="none" strike="noStrike" kern="1200" baseline="0" dirty="0">
                          <a:solidFill>
                            <a:schemeClr val="accent6"/>
                          </a:solidFill>
                          <a:latin typeface="+mn-lt"/>
                          <a:ea typeface="+mn-ea"/>
                          <a:cs typeface="+mn-cs"/>
                        </a:rPr>
                        <a:t>Consider having a text message revision session with friends? Find out how and what they are revising and share ideas and questions. </a:t>
                      </a:r>
                    </a:p>
                    <a:p>
                      <a:endParaRPr lang="en-GB" sz="1400" b="0" i="0" u="none" strike="noStrike" kern="1200" baseline="0" dirty="0">
                        <a:solidFill>
                          <a:schemeClr val="tx1"/>
                        </a:solidFill>
                        <a:latin typeface="+mn-lt"/>
                        <a:ea typeface="+mn-ea"/>
                        <a:cs typeface="+mn-cs"/>
                      </a:endParaRPr>
                    </a:p>
                    <a:p>
                      <a:pPr marL="285750" indent="-285750">
                        <a:buFont typeface="Arial" panose="020B0604020202020204" pitchFamily="34" charset="0"/>
                        <a:buChar char="•"/>
                      </a:pPr>
                      <a:r>
                        <a:rPr lang="en-GB" sz="1400" b="0" i="0" u="none" strike="noStrike" kern="1200" baseline="0" dirty="0">
                          <a:solidFill>
                            <a:srgbClr val="7030A0"/>
                          </a:solidFill>
                          <a:latin typeface="+mn-lt"/>
                          <a:ea typeface="+mn-ea"/>
                          <a:cs typeface="+mn-cs"/>
                        </a:rPr>
                        <a:t>Why not make a video diary where you tell the camera what you are doing, what you think you have learned and what you still must do? No one needs to see or hear it, but the process of having to organise your thoughts in a formal </a:t>
                      </a:r>
                      <a:r>
                        <a:rPr lang="en-GB" sz="1400" b="0" i="0" u="none" strike="noStrike" kern="1200" baseline="0" dirty="0" smtClean="0">
                          <a:solidFill>
                            <a:srgbClr val="7030A0"/>
                          </a:solidFill>
                          <a:latin typeface="+mn-lt"/>
                          <a:ea typeface="+mn-ea"/>
                          <a:cs typeface="+mn-cs"/>
                        </a:rPr>
                        <a:t>way, </a:t>
                      </a:r>
                      <a:r>
                        <a:rPr lang="en-GB" sz="1400" b="0" i="0" u="none" strike="noStrike" kern="1200" baseline="0" dirty="0">
                          <a:solidFill>
                            <a:srgbClr val="7030A0"/>
                          </a:solidFill>
                          <a:latin typeface="+mn-lt"/>
                          <a:ea typeface="+mn-ea"/>
                          <a:cs typeface="+mn-cs"/>
                        </a:rPr>
                        <a:t>to explain </a:t>
                      </a:r>
                      <a:r>
                        <a:rPr lang="en-GB" sz="1400" b="0" i="0" u="none" strike="noStrike" kern="1200" baseline="0" dirty="0" smtClean="0">
                          <a:solidFill>
                            <a:srgbClr val="7030A0"/>
                          </a:solidFill>
                          <a:latin typeface="+mn-lt"/>
                          <a:ea typeface="+mn-ea"/>
                          <a:cs typeface="+mn-cs"/>
                        </a:rPr>
                        <a:t>something, </a:t>
                      </a:r>
                      <a:r>
                        <a:rPr lang="en-GB" sz="1400" b="0" i="0" u="none" strike="noStrike" kern="1200" baseline="0" dirty="0">
                          <a:solidFill>
                            <a:srgbClr val="7030A0"/>
                          </a:solidFill>
                          <a:latin typeface="+mn-lt"/>
                          <a:ea typeface="+mn-ea"/>
                          <a:cs typeface="+mn-cs"/>
                        </a:rPr>
                        <a:t>is a very important learning practice.</a:t>
                      </a:r>
                    </a:p>
                    <a:p>
                      <a:endParaRPr lang="en-GB" sz="1400" b="0" i="0" u="none" strike="noStrike" kern="1200" baseline="0" dirty="0">
                        <a:solidFill>
                          <a:schemeClr val="tx1"/>
                        </a:solidFill>
                        <a:latin typeface="+mn-lt"/>
                        <a:ea typeface="+mn-ea"/>
                        <a:cs typeface="+mn-cs"/>
                      </a:endParaRPr>
                    </a:p>
                    <a:p>
                      <a:r>
                        <a:rPr lang="en-GB" sz="1400" b="0" i="0" u="none" strike="noStrike" kern="1200" baseline="0" dirty="0">
                          <a:solidFill>
                            <a:schemeClr val="tx1"/>
                          </a:solidFill>
                          <a:latin typeface="+mn-lt"/>
                          <a:ea typeface="+mn-ea"/>
                          <a:cs typeface="+mn-cs"/>
                        </a:rPr>
                        <a:t>Be sure to make use of electronic files. You could begin to summarise your class notes. Your typing may be slow, but  the typed notes will be easier to read than scribbles in your class notes. </a:t>
                      </a:r>
                    </a:p>
                    <a:p>
                      <a:endParaRPr lang="en-GB" sz="1400" b="0" i="0" u="none" strike="noStrike" kern="1200" baseline="0" dirty="0">
                        <a:solidFill>
                          <a:schemeClr val="tx1"/>
                        </a:solidFill>
                        <a:latin typeface="+mn-lt"/>
                        <a:ea typeface="+mn-ea"/>
                        <a:cs typeface="+mn-cs"/>
                      </a:endParaRPr>
                    </a:p>
                    <a:p>
                      <a:r>
                        <a:rPr lang="en-GB" sz="1400" b="0" i="0" u="none" strike="noStrike" kern="1200" baseline="0" dirty="0">
                          <a:solidFill>
                            <a:schemeClr val="tx1"/>
                          </a:solidFill>
                          <a:latin typeface="+mn-lt"/>
                          <a:ea typeface="+mn-ea"/>
                          <a:cs typeface="+mn-cs"/>
                        </a:rPr>
                        <a:t>Try to add different fonts and colours to make your work stand out. You can easily Google relevant pictures, cartoons and diagrams which you can copy and paste to make your </a:t>
                      </a:r>
                      <a:r>
                        <a:rPr lang="en-GB" sz="1400" b="0" i="0" u="none" strike="noStrike" kern="1200" baseline="0" dirty="0" smtClean="0">
                          <a:solidFill>
                            <a:srgbClr val="88388E"/>
                          </a:solidFill>
                          <a:latin typeface="+mn-lt"/>
                          <a:ea typeface="+mn-ea"/>
                          <a:cs typeface="+mn-cs"/>
                        </a:rPr>
                        <a:t>WORK</a:t>
                      </a:r>
                      <a:r>
                        <a:rPr lang="en-GB" sz="1400" b="0" i="0" u="none" strike="noStrike" kern="1200" baseline="0" dirty="0" smtClean="0">
                          <a:solidFill>
                            <a:schemeClr val="tx1"/>
                          </a:solidFill>
                          <a:latin typeface="+mn-lt"/>
                          <a:ea typeface="+mn-ea"/>
                          <a:cs typeface="+mn-cs"/>
                        </a:rPr>
                        <a:t> </a:t>
                      </a:r>
                      <a:r>
                        <a:rPr lang="en-GB" sz="1400" b="0" i="0" u="none" strike="noStrike" kern="1200" baseline="0" dirty="0">
                          <a:solidFill>
                            <a:schemeClr val="tx1"/>
                          </a:solidFill>
                          <a:latin typeface="+mn-lt"/>
                          <a:ea typeface="+mn-ea"/>
                          <a:cs typeface="+mn-cs"/>
                        </a:rPr>
                        <a:t>more </a:t>
                      </a:r>
                      <a:r>
                        <a:rPr lang="en-GB" sz="1400" b="0" i="0" u="none" strike="noStrike" kern="1200" baseline="0" dirty="0">
                          <a:solidFill>
                            <a:srgbClr val="00B050"/>
                          </a:solidFill>
                          <a:latin typeface="+mn-lt"/>
                          <a:ea typeface="+mn-ea"/>
                          <a:cs typeface="+mn-cs"/>
                        </a:rPr>
                        <a:t>ATTRACTIVE </a:t>
                      </a:r>
                      <a:r>
                        <a:rPr lang="en-GB" sz="1400" b="0" i="0" u="none" strike="noStrike" kern="1200" baseline="0" dirty="0">
                          <a:solidFill>
                            <a:schemeClr val="tx1"/>
                          </a:solidFill>
                          <a:latin typeface="+mn-lt"/>
                          <a:ea typeface="+mn-ea"/>
                          <a:cs typeface="+mn-cs"/>
                        </a:rPr>
                        <a:t>and  </a:t>
                      </a:r>
                      <a:r>
                        <a:rPr lang="en-GB" sz="1400" b="0" i="0" u="none" strike="noStrike" kern="1200" baseline="0" dirty="0">
                          <a:solidFill>
                            <a:srgbClr val="FF0000"/>
                          </a:solidFill>
                          <a:latin typeface="+mn-lt"/>
                          <a:ea typeface="+mn-ea"/>
                          <a:cs typeface="+mn-cs"/>
                        </a:rPr>
                        <a:t>MEMORABLE.</a:t>
                      </a:r>
                      <a:endParaRPr lang="en-GB" sz="1400" b="1" i="0" u="sng" strike="noStrike" kern="1200" baseline="0" dirty="0">
                        <a:solidFill>
                          <a:srgbClr val="FF0000"/>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base"/>
                      <a:r>
                        <a:rPr lang="en-GB" sz="1400" b="1" i="0" kern="1200" dirty="0">
                          <a:solidFill>
                            <a:schemeClr val="accent5"/>
                          </a:solidFill>
                          <a:effectLst/>
                          <a:latin typeface="+mn-lt"/>
                          <a:ea typeface="+mn-ea"/>
                          <a:cs typeface="+mn-cs"/>
                        </a:rPr>
                        <a:t>Draw Concept/Mind Maps from memory:</a:t>
                      </a:r>
                      <a:r>
                        <a:rPr lang="en-GB" sz="1400" b="0" i="0" kern="1200" dirty="0">
                          <a:solidFill>
                            <a:schemeClr val="accent5"/>
                          </a:solidFill>
                          <a:effectLst/>
                          <a:latin typeface="+mn-lt"/>
                          <a:ea typeface="+mn-ea"/>
                          <a:cs typeface="+mn-cs"/>
                        </a:rPr>
                        <a:t> </a:t>
                      </a:r>
                    </a:p>
                    <a:p>
                      <a:pPr fontAlgn="base"/>
                      <a:r>
                        <a:rPr lang="en-GB" sz="1400" b="0" i="0" kern="1200" dirty="0">
                          <a:solidFill>
                            <a:schemeClr val="tx1"/>
                          </a:solidFill>
                          <a:effectLst/>
                          <a:latin typeface="+mn-lt"/>
                          <a:ea typeface="+mn-ea"/>
                          <a:cs typeface="+mn-cs"/>
                        </a:rPr>
                        <a:t>A slightly more sophisticated  than the “blank sheet” method is drawing concept maps based on what you know of a topic. A concept map links ideas together visually, putting ideas in boxes, and linking them together with arrows to show how they relate.</a:t>
                      </a:r>
                      <a:br>
                        <a:rPr lang="en-GB" sz="1400" b="0" i="0" kern="1200" dirty="0">
                          <a:solidFill>
                            <a:schemeClr val="tx1"/>
                          </a:solidFill>
                          <a:effectLst/>
                          <a:latin typeface="+mn-lt"/>
                          <a:ea typeface="+mn-ea"/>
                          <a:cs typeface="+mn-cs"/>
                        </a:rPr>
                      </a:br>
                      <a:r>
                        <a:rPr lang="en-GB" sz="1400" b="0" i="0" kern="1200" dirty="0">
                          <a:solidFill>
                            <a:schemeClr val="tx1"/>
                          </a:solidFill>
                          <a:effectLst/>
                          <a:latin typeface="+mn-lt"/>
                          <a:ea typeface="+mn-ea"/>
                          <a:cs typeface="+mn-cs"/>
                        </a:rPr>
                        <a:t>Don’t spend too long making them!</a:t>
                      </a:r>
                    </a:p>
                    <a:p>
                      <a:pPr fontAlgn="base"/>
                      <a:endParaRPr lang="en-GB" sz="1400" b="0" i="0" kern="1200" dirty="0">
                        <a:solidFill>
                          <a:schemeClr val="tx1"/>
                        </a:solidFill>
                        <a:effectLst/>
                        <a:latin typeface="+mn-lt"/>
                        <a:ea typeface="+mn-ea"/>
                        <a:cs typeface="+mn-cs"/>
                      </a:endParaRPr>
                    </a:p>
                    <a:p>
                      <a:pPr fontAlgn="base"/>
                      <a:r>
                        <a:rPr lang="en-GB" sz="1400" b="0" i="0" kern="1200" dirty="0">
                          <a:solidFill>
                            <a:schemeClr val="tx1"/>
                          </a:solidFill>
                          <a:effectLst/>
                          <a:latin typeface="+mn-lt"/>
                          <a:ea typeface="+mn-ea"/>
                          <a:cs typeface="+mn-cs"/>
                        </a:rPr>
                        <a:t>Click on the links below left, to see how to create a map.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671769"/>
                  </a:ext>
                </a:extLst>
              </a:tr>
            </a:tbl>
          </a:graphicData>
        </a:graphic>
      </p:graphicFrame>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25296" y="379983"/>
            <a:ext cx="493216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lumMod val="65000"/>
                  </a:prstClr>
                </a:solidFill>
                <a:effectLst/>
                <a:uLnTx/>
                <a:uFillTx/>
                <a:latin typeface="Century Gothic" pitchFamily="34" charset="0"/>
                <a:ea typeface="+mn-ea"/>
                <a:cs typeface="+mn-cs"/>
              </a:rPr>
              <a:t>Higher Graphic Communication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lumMod val="65000"/>
                  </a:prstClr>
                </a:solidFill>
                <a:effectLst/>
                <a:uLnTx/>
                <a:uFillTx/>
                <a:latin typeface="Century Gothic" pitchFamily="34" charset="0"/>
                <a:ea typeface="+mn-ea"/>
                <a:cs typeface="+mn-cs"/>
              </a:rPr>
              <a:t>Study Skills – Activities</a:t>
            </a:r>
          </a:p>
        </p:txBody>
      </p:sp>
      <p:pic>
        <p:nvPicPr>
          <p:cNvPr id="10" name="Picture 9">
            <a:hlinkClick r:id="rId3"/>
            <a:extLst>
              <a:ext uri="{FF2B5EF4-FFF2-40B4-BE49-F238E27FC236}">
                <a16:creationId xmlns:a16="http://schemas.microsoft.com/office/drawing/2014/main" id="{4140B0D0-6BDC-4BA7-AD58-0B16ED699521}"/>
              </a:ext>
            </a:extLst>
          </p:cNvPr>
          <p:cNvPicPr>
            <a:picLocks noChangeAspect="1"/>
          </p:cNvPicPr>
          <p:nvPr/>
        </p:nvPicPr>
        <p:blipFill rotWithShape="1">
          <a:blip r:embed="rId4"/>
          <a:srcRect l="7982" t="20894" r="33596" b="19986"/>
          <a:stretch/>
        </p:blipFill>
        <p:spPr>
          <a:xfrm>
            <a:off x="6662829" y="5002225"/>
            <a:ext cx="1985208" cy="1130012"/>
          </a:xfrm>
          <a:prstGeom prst="rect">
            <a:avLst/>
          </a:prstGeom>
          <a:effectLst>
            <a:innerShdw blurRad="63500" dist="50800" dir="16200000">
              <a:prstClr val="black">
                <a:alpha val="50000"/>
              </a:prstClr>
            </a:innerShdw>
          </a:effectLst>
        </p:spPr>
      </p:pic>
      <p:pic>
        <p:nvPicPr>
          <p:cNvPr id="12" name="Picture 11">
            <a:hlinkClick r:id="rId5"/>
            <a:extLst>
              <a:ext uri="{FF2B5EF4-FFF2-40B4-BE49-F238E27FC236}">
                <a16:creationId xmlns:a16="http://schemas.microsoft.com/office/drawing/2014/main" id="{18D7A863-A494-4C00-B225-EA8B9F47B799}"/>
              </a:ext>
            </a:extLst>
          </p:cNvPr>
          <p:cNvPicPr>
            <a:picLocks noChangeAspect="1"/>
          </p:cNvPicPr>
          <p:nvPr/>
        </p:nvPicPr>
        <p:blipFill rotWithShape="1">
          <a:blip r:embed="rId6"/>
          <a:srcRect l="7895" t="21505" r="39605" b="22632"/>
          <a:stretch/>
        </p:blipFill>
        <p:spPr>
          <a:xfrm>
            <a:off x="6662829" y="3142301"/>
            <a:ext cx="1985209" cy="1188190"/>
          </a:xfrm>
          <a:prstGeom prst="rect">
            <a:avLst/>
          </a:prstGeom>
          <a:effectLst>
            <a:innerShdw blurRad="63500" dist="50800" dir="16200000">
              <a:prstClr val="black">
                <a:alpha val="50000"/>
              </a:prstClr>
            </a:innerShdw>
          </a:effectLst>
        </p:spPr>
      </p:pic>
      <p:sp>
        <p:nvSpPr>
          <p:cNvPr id="14" name="Oval 13">
            <a:extLst>
              <a:ext uri="{FF2B5EF4-FFF2-40B4-BE49-F238E27FC236}">
                <a16:creationId xmlns:a16="http://schemas.microsoft.com/office/drawing/2014/main" id="{BA8DD8AD-9E72-4B6C-A6B6-25ADF45D192B}"/>
              </a:ext>
            </a:extLst>
          </p:cNvPr>
          <p:cNvSpPr/>
          <p:nvPr/>
        </p:nvSpPr>
        <p:spPr>
          <a:xfrm>
            <a:off x="9610564" y="4330491"/>
            <a:ext cx="1540257" cy="9701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72FAB68-E95E-4222-85CC-3BBA3C32BCB2}"/>
              </a:ext>
            </a:extLst>
          </p:cNvPr>
          <p:cNvSpPr txBox="1"/>
          <p:nvPr/>
        </p:nvSpPr>
        <p:spPr>
          <a:xfrm>
            <a:off x="9684087" y="4500928"/>
            <a:ext cx="138496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0000"/>
                </a:solidFill>
                <a:effectLst/>
                <a:uLnTx/>
                <a:uFillTx/>
                <a:latin typeface="Sandscript BTN" panose="030C0504040201040805" pitchFamily="66" charset="0"/>
                <a:ea typeface="+mn-ea"/>
                <a:cs typeface="+mn-cs"/>
              </a:rPr>
              <a:t>Elements</a:t>
            </a:r>
            <a:r>
              <a:rPr kumimoji="0" lang="en-GB" sz="1600" b="1" i="0" u="none" strike="noStrike" kern="1200" cap="none" spc="0" normalizeH="0" baseline="0" noProof="0" dirty="0">
                <a:ln>
                  <a:noFill/>
                </a:ln>
                <a:solidFill>
                  <a:prstClr val="white"/>
                </a:solidFill>
                <a:effectLst/>
                <a:uLnTx/>
                <a:uFillTx/>
                <a:latin typeface="Sandscript BTN" panose="030C0504040201040805" pitchFamily="66" charset="0"/>
                <a:ea typeface="+mn-ea"/>
                <a:cs typeface="+mn-cs"/>
              </a:rPr>
              <a:t> </a:t>
            </a:r>
            <a:r>
              <a:rPr kumimoji="0" lang="en-GB" sz="1600" b="1" i="0" u="none" strike="noStrike" kern="1200" cap="none" spc="0" normalizeH="0" baseline="0" noProof="0" dirty="0">
                <a:ln>
                  <a:noFill/>
                </a:ln>
                <a:solidFill>
                  <a:prstClr val="black">
                    <a:lumMod val="50000"/>
                    <a:lumOff val="50000"/>
                  </a:prstClr>
                </a:solidFill>
                <a:effectLst/>
                <a:uLnTx/>
                <a:uFillTx/>
                <a:latin typeface="Sandscript BTN" panose="030C0504040201040805" pitchFamily="66" charset="0"/>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solidFill>
                <a:effectLst/>
                <a:uLnTx/>
                <a:uFillTx/>
                <a:latin typeface="Sandscript BTN" panose="030C0504040201040805" pitchFamily="66" charset="0"/>
                <a:ea typeface="+mn-ea"/>
                <a:cs typeface="+mn-cs"/>
              </a:rPr>
              <a:t>Principles</a:t>
            </a:r>
          </a:p>
        </p:txBody>
      </p:sp>
      <p:sp>
        <p:nvSpPr>
          <p:cNvPr id="16" name="TextBox 15">
            <a:extLst>
              <a:ext uri="{FF2B5EF4-FFF2-40B4-BE49-F238E27FC236}">
                <a16:creationId xmlns:a16="http://schemas.microsoft.com/office/drawing/2014/main" id="{5B4CF1A6-8EF7-43EE-99BD-A02072778ECE}"/>
              </a:ext>
            </a:extLst>
          </p:cNvPr>
          <p:cNvSpPr txBox="1"/>
          <p:nvPr/>
        </p:nvSpPr>
        <p:spPr>
          <a:xfrm>
            <a:off x="10569742" y="3881385"/>
            <a:ext cx="15402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solidFill>
                <a:effectLst/>
                <a:uLnTx/>
                <a:uFillTx/>
                <a:latin typeface="Sandscript BTN" panose="030C0504040201040805" pitchFamily="66" charset="0"/>
                <a:ea typeface="+mn-ea"/>
                <a:cs typeface="+mn-cs"/>
              </a:rPr>
              <a:t>White Space</a:t>
            </a:r>
          </a:p>
        </p:txBody>
      </p:sp>
      <p:sp>
        <p:nvSpPr>
          <p:cNvPr id="17" name="TextBox 16">
            <a:extLst>
              <a:ext uri="{FF2B5EF4-FFF2-40B4-BE49-F238E27FC236}">
                <a16:creationId xmlns:a16="http://schemas.microsoft.com/office/drawing/2014/main" id="{EDB34D64-521C-4A50-AFD3-76AB843FBCC7}"/>
              </a:ext>
            </a:extLst>
          </p:cNvPr>
          <p:cNvSpPr txBox="1"/>
          <p:nvPr/>
        </p:nvSpPr>
        <p:spPr>
          <a:xfrm>
            <a:off x="8971556" y="5381592"/>
            <a:ext cx="7524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0000"/>
                </a:solidFill>
                <a:effectLst/>
                <a:uLnTx/>
                <a:uFillTx/>
                <a:latin typeface="Sandscript BTN" panose="030C0504040201040805" pitchFamily="66" charset="0"/>
                <a:ea typeface="+mn-ea"/>
                <a:cs typeface="+mn-cs"/>
              </a:rPr>
              <a:t>Colour</a:t>
            </a:r>
          </a:p>
        </p:txBody>
      </p:sp>
      <p:sp>
        <p:nvSpPr>
          <p:cNvPr id="19" name="TextBox 18">
            <a:extLst>
              <a:ext uri="{FF2B5EF4-FFF2-40B4-BE49-F238E27FC236}">
                <a16:creationId xmlns:a16="http://schemas.microsoft.com/office/drawing/2014/main" id="{121888C0-5F44-4E72-A235-829E539DBB6D}"/>
              </a:ext>
            </a:extLst>
          </p:cNvPr>
          <p:cNvSpPr txBox="1"/>
          <p:nvPr/>
        </p:nvSpPr>
        <p:spPr>
          <a:xfrm>
            <a:off x="9155626" y="4106773"/>
            <a:ext cx="6274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0000"/>
                </a:solidFill>
                <a:effectLst/>
                <a:uLnTx/>
                <a:uFillTx/>
                <a:latin typeface="Sandscript BTN" panose="030C0504040201040805" pitchFamily="66" charset="0"/>
                <a:ea typeface="+mn-ea"/>
                <a:cs typeface="+mn-cs"/>
              </a:rPr>
              <a:t>Value</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7CDFE87D-0A05-49C7-B12C-5DD92A3E9130}"/>
              </a:ext>
            </a:extLst>
          </p:cNvPr>
          <p:cNvCxnSpPr>
            <a:cxnSpLocks/>
          </p:cNvCxnSpPr>
          <p:nvPr/>
        </p:nvCxnSpPr>
        <p:spPr>
          <a:xfrm flipH="1" flipV="1">
            <a:off x="9610565" y="4330491"/>
            <a:ext cx="138675" cy="7676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04C068BD-1649-469C-9DD0-47891DC05E62}"/>
              </a:ext>
            </a:extLst>
          </p:cNvPr>
          <p:cNvCxnSpPr>
            <a:cxnSpLocks/>
          </p:cNvCxnSpPr>
          <p:nvPr/>
        </p:nvCxnSpPr>
        <p:spPr>
          <a:xfrm flipV="1">
            <a:off x="9469363" y="5215407"/>
            <a:ext cx="279876" cy="195783"/>
          </a:xfrm>
          <a:prstGeom prst="line">
            <a:avLst/>
          </a:prstGeom>
          <a:ln>
            <a:solidFill>
              <a:srgbClr val="FF0000"/>
            </a:solidFill>
          </a:ln>
        </p:spPr>
        <p:style>
          <a:lnRef idx="1">
            <a:schemeClr val="accent5"/>
          </a:lnRef>
          <a:fillRef idx="0">
            <a:schemeClr val="accent5"/>
          </a:fillRef>
          <a:effectRef idx="0">
            <a:schemeClr val="accent5"/>
          </a:effectRef>
          <a:fontRef idx="minor">
            <a:schemeClr val="tx1"/>
          </a:fontRef>
        </p:style>
      </p:cxnSp>
      <p:cxnSp>
        <p:nvCxnSpPr>
          <p:cNvPr id="27" name="Straight Connector 26">
            <a:extLst>
              <a:ext uri="{FF2B5EF4-FFF2-40B4-BE49-F238E27FC236}">
                <a16:creationId xmlns:a16="http://schemas.microsoft.com/office/drawing/2014/main" id="{FF8B5ED7-F9C2-48CE-8A3B-D6BA4E375C76}"/>
              </a:ext>
            </a:extLst>
          </p:cNvPr>
          <p:cNvCxnSpPr>
            <a:cxnSpLocks/>
          </p:cNvCxnSpPr>
          <p:nvPr/>
        </p:nvCxnSpPr>
        <p:spPr>
          <a:xfrm flipV="1">
            <a:off x="10995529" y="4222588"/>
            <a:ext cx="229934" cy="278341"/>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DC07B83-77C9-4C24-BF73-CAE6E8E85FBE}"/>
              </a:ext>
            </a:extLst>
          </p:cNvPr>
          <p:cNvSpPr txBox="1"/>
          <p:nvPr/>
        </p:nvSpPr>
        <p:spPr>
          <a:xfrm>
            <a:off x="11225462" y="5349201"/>
            <a:ext cx="8746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solidFill>
                <a:effectLst/>
                <a:uLnTx/>
                <a:uFillTx/>
                <a:latin typeface="Sandscript BTN" panose="030C0504040201040805" pitchFamily="66" charset="0"/>
                <a:ea typeface="+mn-ea"/>
                <a:cs typeface="+mn-cs"/>
              </a:rPr>
              <a:t>Unity</a:t>
            </a:r>
          </a:p>
        </p:txBody>
      </p:sp>
      <p:cxnSp>
        <p:nvCxnSpPr>
          <p:cNvPr id="30" name="Straight Connector 29">
            <a:extLst>
              <a:ext uri="{FF2B5EF4-FFF2-40B4-BE49-F238E27FC236}">
                <a16:creationId xmlns:a16="http://schemas.microsoft.com/office/drawing/2014/main" id="{9035B066-D814-4C9C-932A-A6E6AE8C42AB}"/>
              </a:ext>
            </a:extLst>
          </p:cNvPr>
          <p:cNvCxnSpPr>
            <a:cxnSpLocks/>
          </p:cNvCxnSpPr>
          <p:nvPr/>
        </p:nvCxnSpPr>
        <p:spPr>
          <a:xfrm>
            <a:off x="11069053" y="5023893"/>
            <a:ext cx="147387" cy="227331"/>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52C2D26-D792-4119-825B-8174EA286825}"/>
              </a:ext>
            </a:extLst>
          </p:cNvPr>
          <p:cNvSpPr txBox="1"/>
          <p:nvPr/>
        </p:nvSpPr>
        <p:spPr>
          <a:xfrm>
            <a:off x="9947664" y="5566134"/>
            <a:ext cx="120315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sng" strike="noStrike" kern="1200" cap="none" spc="0" normalizeH="0" baseline="0" noProof="0" dirty="0">
                <a:ln>
                  <a:noFill/>
                </a:ln>
                <a:solidFill>
                  <a:prstClr val="black"/>
                </a:solidFill>
                <a:effectLst/>
                <a:uLnTx/>
                <a:uFillTx/>
                <a:latin typeface="Calibri" panose="020F0502020204030204"/>
                <a:ea typeface="+mn-ea"/>
                <a:cs typeface="+mn-cs"/>
              </a:rPr>
              <a:t>Graphics Example </a:t>
            </a:r>
          </a:p>
        </p:txBody>
      </p:sp>
      <p:cxnSp>
        <p:nvCxnSpPr>
          <p:cNvPr id="37" name="Straight Connector 36">
            <a:extLst>
              <a:ext uri="{FF2B5EF4-FFF2-40B4-BE49-F238E27FC236}">
                <a16:creationId xmlns:a16="http://schemas.microsoft.com/office/drawing/2014/main" id="{5D34F476-DE02-4890-AB2E-9FBC04E3CF30}"/>
              </a:ext>
            </a:extLst>
          </p:cNvPr>
          <p:cNvCxnSpPr/>
          <p:nvPr/>
        </p:nvCxnSpPr>
        <p:spPr>
          <a:xfrm flipV="1">
            <a:off x="11150821" y="3421329"/>
            <a:ext cx="180474" cy="449106"/>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0531B2C-C0AB-4302-8F36-627E4979F0C4}"/>
              </a:ext>
            </a:extLst>
          </p:cNvPr>
          <p:cNvSpPr txBox="1"/>
          <p:nvPr/>
        </p:nvSpPr>
        <p:spPr>
          <a:xfrm>
            <a:off x="10553817" y="3029654"/>
            <a:ext cx="1533828"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solidFill>
                <a:effectLst/>
                <a:uLnTx/>
                <a:uFillTx/>
                <a:latin typeface="Sandscript BTN"/>
                <a:ea typeface="+mn-ea"/>
                <a:cs typeface="+mn-cs"/>
              </a:rPr>
              <a:t>Prevents </a:t>
            </a:r>
            <a:r>
              <a:rPr kumimoji="0" lang="en-GB" sz="1200" b="0" i="0" u="none" strike="noStrike" kern="1200" cap="none" spc="0" normalizeH="0" baseline="0" noProof="0" dirty="0" err="1">
                <a:ln>
                  <a:noFill/>
                </a:ln>
                <a:solidFill>
                  <a:srgbClr val="4472C4"/>
                </a:solidFill>
                <a:effectLst/>
                <a:uLnTx/>
                <a:uFillTx/>
                <a:latin typeface="Sandscript BTN"/>
                <a:ea typeface="+mn-ea"/>
                <a:cs typeface="+mn-cs"/>
              </a:rPr>
              <a:t>readersa</a:t>
            </a:r>
            <a:r>
              <a:rPr kumimoji="0" lang="en-GB" sz="1200" b="0" i="0" u="none" strike="noStrike" kern="1200" cap="none" spc="0" normalizeH="0" baseline="0" noProof="0" dirty="0">
                <a:ln>
                  <a:noFill/>
                </a:ln>
                <a:solidFill>
                  <a:srgbClr val="4472C4"/>
                </a:solidFill>
                <a:effectLst/>
                <a:uLnTx/>
                <a:uFillTx/>
                <a:latin typeface="Sandscript BTN"/>
                <a:ea typeface="+mn-ea"/>
                <a:cs typeface="+mn-cs"/>
              </a:rPr>
              <a:t> eye from tiring</a:t>
            </a:r>
          </a:p>
        </p:txBody>
      </p:sp>
      <p:pic>
        <p:nvPicPr>
          <p:cNvPr id="39" name="Picture 38">
            <a:extLst>
              <a:ext uri="{FF2B5EF4-FFF2-40B4-BE49-F238E27FC236}">
                <a16:creationId xmlns:a16="http://schemas.microsoft.com/office/drawing/2014/main" id="{90E184CE-DDDC-4672-9A9B-F0DFC925AE51}"/>
              </a:ext>
            </a:extLst>
          </p:cNvPr>
          <p:cNvPicPr>
            <a:picLocks noChangeAspect="1"/>
          </p:cNvPicPr>
          <p:nvPr/>
        </p:nvPicPr>
        <p:blipFill>
          <a:blip r:embed="rId7"/>
          <a:stretch>
            <a:fillRect/>
          </a:stretch>
        </p:blipFill>
        <p:spPr>
          <a:xfrm flipH="1">
            <a:off x="9378615" y="5679049"/>
            <a:ext cx="361637" cy="261610"/>
          </a:xfrm>
          <a:prstGeom prst="rect">
            <a:avLst/>
          </a:prstGeom>
        </p:spPr>
      </p:pic>
      <p:cxnSp>
        <p:nvCxnSpPr>
          <p:cNvPr id="41" name="Straight Connector 40">
            <a:extLst>
              <a:ext uri="{FF2B5EF4-FFF2-40B4-BE49-F238E27FC236}">
                <a16:creationId xmlns:a16="http://schemas.microsoft.com/office/drawing/2014/main" id="{B549F38A-4733-47AC-A4CC-C455D27CF84B}"/>
              </a:ext>
            </a:extLst>
          </p:cNvPr>
          <p:cNvCxnSpPr/>
          <p:nvPr/>
        </p:nvCxnSpPr>
        <p:spPr>
          <a:xfrm flipH="1">
            <a:off x="9058275" y="5679049"/>
            <a:ext cx="95250" cy="2616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0288C7B-BE3F-40DA-BABB-CB15DB7C59D0}"/>
              </a:ext>
            </a:extLst>
          </p:cNvPr>
          <p:cNvSpPr txBox="1"/>
          <p:nvPr/>
        </p:nvSpPr>
        <p:spPr>
          <a:xfrm>
            <a:off x="9378615" y="5985643"/>
            <a:ext cx="97154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0000"/>
                </a:solidFill>
                <a:effectLst/>
                <a:uLnTx/>
                <a:uFillTx/>
                <a:latin typeface="Sandscript BTN" panose="030C0504040201040805" pitchFamily="66" charset="0"/>
                <a:ea typeface="+mn-ea"/>
                <a:cs typeface="+mn-cs"/>
              </a:rPr>
              <a:t>Highlights important elements</a:t>
            </a:r>
          </a:p>
        </p:txBody>
      </p:sp>
    </p:spTree>
    <p:extLst>
      <p:ext uri="{BB962C8B-B14F-4D97-AF65-F5344CB8AC3E}">
        <p14:creationId xmlns:p14="http://schemas.microsoft.com/office/powerpoint/2010/main" val="1589713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2B5E91-FE3C-4260-85F1-B669527BC39B}"/>
              </a:ext>
            </a:extLst>
          </p:cNvPr>
          <p:cNvPicPr>
            <a:picLocks noChangeAspect="1"/>
          </p:cNvPicPr>
          <p:nvPr/>
        </p:nvPicPr>
        <p:blipFill>
          <a:blip r:embed="rId2"/>
          <a:stretch>
            <a:fillRect/>
          </a:stretch>
        </p:blipFill>
        <p:spPr>
          <a:xfrm>
            <a:off x="0" y="-9455"/>
            <a:ext cx="1597290" cy="3968840"/>
          </a:xfrm>
          <a:prstGeom prst="rect">
            <a:avLst/>
          </a:prstGeom>
        </p:spPr>
      </p:pic>
      <p:graphicFrame>
        <p:nvGraphicFramePr>
          <p:cNvPr id="7" name="Table 9">
            <a:extLst>
              <a:ext uri="{FF2B5EF4-FFF2-40B4-BE49-F238E27FC236}">
                <a16:creationId xmlns:a16="http://schemas.microsoft.com/office/drawing/2014/main" id="{DDB48CD5-AC74-4CDA-8684-22F0224185F9}"/>
              </a:ext>
            </a:extLst>
          </p:cNvPr>
          <p:cNvGraphicFramePr>
            <a:graphicFrameLocks noGrp="1"/>
          </p:cNvGraphicFramePr>
          <p:nvPr>
            <p:extLst/>
          </p:nvPr>
        </p:nvGraphicFramePr>
        <p:xfrm>
          <a:off x="871870" y="1066800"/>
          <a:ext cx="10885590" cy="5699760"/>
        </p:xfrm>
        <a:graphic>
          <a:graphicData uri="http://schemas.openxmlformats.org/drawingml/2006/table">
            <a:tbl>
              <a:tblPr firstRow="1" bandRow="1">
                <a:tableStyleId>{5C22544A-7EE6-4342-B048-85BDC9FD1C3A}</a:tableStyleId>
              </a:tblPr>
              <a:tblGrid>
                <a:gridCol w="5684042">
                  <a:extLst>
                    <a:ext uri="{9D8B030D-6E8A-4147-A177-3AD203B41FA5}">
                      <a16:colId xmlns:a16="http://schemas.microsoft.com/office/drawing/2014/main" val="3415046341"/>
                    </a:ext>
                  </a:extLst>
                </a:gridCol>
                <a:gridCol w="341194">
                  <a:extLst>
                    <a:ext uri="{9D8B030D-6E8A-4147-A177-3AD203B41FA5}">
                      <a16:colId xmlns:a16="http://schemas.microsoft.com/office/drawing/2014/main" val="2658487726"/>
                    </a:ext>
                  </a:extLst>
                </a:gridCol>
                <a:gridCol w="4860354">
                  <a:extLst>
                    <a:ext uri="{9D8B030D-6E8A-4147-A177-3AD203B41FA5}">
                      <a16:colId xmlns:a16="http://schemas.microsoft.com/office/drawing/2014/main" val="835596125"/>
                    </a:ext>
                  </a:extLst>
                </a:gridCol>
              </a:tblGrid>
              <a:tr h="5581295">
                <a:tc>
                  <a:txBody>
                    <a:bodyPr/>
                    <a:lstStyle/>
                    <a:p>
                      <a:pPr algn="just">
                        <a:buNone/>
                      </a:pPr>
                      <a:r>
                        <a:rPr lang="en-GB" sz="1800" b="1" i="0" u="none" strike="noStrike" kern="1200" baseline="0" dirty="0">
                          <a:solidFill>
                            <a:schemeClr val="accent5"/>
                          </a:solidFill>
                          <a:latin typeface="Century Gothic" panose="020B0502020202020204" pitchFamily="34" charset="0"/>
                          <a:ea typeface="+mn-ea"/>
                          <a:cs typeface="+mn-cs"/>
                        </a:rPr>
                        <a:t>Activity 3 – Use SQA &amp; Course Materials</a:t>
                      </a:r>
                    </a:p>
                    <a:p>
                      <a:endParaRPr lang="en-GB" sz="800" b="0" i="0" u="sng" strike="noStrike" kern="1200" baseline="0" dirty="0">
                        <a:solidFill>
                          <a:schemeClr val="accent5"/>
                        </a:solidFill>
                        <a:latin typeface="Century Gothic" panose="020B0502020202020204" pitchFamily="34" charset="0"/>
                        <a:ea typeface="+mn-ea"/>
                        <a:cs typeface="+mn-cs"/>
                      </a:endParaRPr>
                    </a:p>
                    <a:p>
                      <a:r>
                        <a:rPr lang="en-GB" sz="1800" b="1" i="0" u="none" strike="noStrike" kern="1200" baseline="0" dirty="0">
                          <a:solidFill>
                            <a:schemeClr val="tx1"/>
                          </a:solidFill>
                          <a:latin typeface="Century Gothic" panose="020B0502020202020204" pitchFamily="34" charset="0"/>
                          <a:ea typeface="+mn-ea"/>
                          <a:cs typeface="+mn-cs"/>
                        </a:rPr>
                        <a:t>Step 1</a:t>
                      </a:r>
                    </a:p>
                    <a:p>
                      <a:r>
                        <a:rPr lang="en-GB" sz="1400" b="0" i="0" u="none" strike="noStrike" kern="1200" baseline="0" dirty="0">
                          <a:solidFill>
                            <a:schemeClr val="tx1"/>
                          </a:solidFill>
                          <a:latin typeface="+mn-lt"/>
                          <a:ea typeface="+mn-ea"/>
                          <a:cs typeface="+mn-cs"/>
                        </a:rPr>
                        <a:t>Use the  </a:t>
                      </a:r>
                      <a:r>
                        <a:rPr lang="en-GB" sz="1400" b="0" i="0" u="none" strike="noStrike" kern="1200" baseline="0" dirty="0">
                          <a:solidFill>
                            <a:schemeClr val="accent5"/>
                          </a:solidFill>
                          <a:latin typeface="+mn-lt"/>
                          <a:ea typeface="+mn-ea"/>
                          <a:cs typeface="+mn-cs"/>
                          <a:hlinkClick r:id="rId3"/>
                        </a:rPr>
                        <a:t>SQA Resources </a:t>
                      </a:r>
                      <a:r>
                        <a:rPr lang="en-GB" sz="1400" b="0" i="0" u="none" strike="noStrike" kern="1200" baseline="0" dirty="0">
                          <a:solidFill>
                            <a:schemeClr val="tx1"/>
                          </a:solidFill>
                          <a:latin typeface="+mn-lt"/>
                          <a:ea typeface="+mn-ea"/>
                          <a:cs typeface="+mn-cs"/>
                        </a:rPr>
                        <a:t> to see the syllabus for Higher Graphic Communication course. Look at how it is broken down into main topics called MANDATORY knowledge. That means information you </a:t>
                      </a:r>
                      <a:r>
                        <a:rPr lang="en-GB" sz="1400" b="1" i="0" u="none" strike="noStrike" kern="1200" baseline="0" dirty="0">
                          <a:solidFill>
                            <a:schemeClr val="tx1"/>
                          </a:solidFill>
                          <a:latin typeface="+mn-lt"/>
                          <a:ea typeface="+mn-ea"/>
                          <a:cs typeface="+mn-cs"/>
                        </a:rPr>
                        <a:t>MUST</a:t>
                      </a:r>
                      <a:r>
                        <a:rPr lang="en-GB" sz="1400" b="0" i="0" u="none" strike="noStrike" kern="1200" baseline="0" dirty="0">
                          <a:solidFill>
                            <a:schemeClr val="tx1"/>
                          </a:solidFill>
                          <a:latin typeface="+mn-lt"/>
                          <a:ea typeface="+mn-ea"/>
                          <a:cs typeface="+mn-cs"/>
                        </a:rPr>
                        <a:t> know.</a:t>
                      </a:r>
                    </a:p>
                    <a:p>
                      <a:endParaRPr lang="en-GB" sz="800" b="0" i="0" u="none" strike="noStrike" kern="1200" baseline="0" dirty="0">
                        <a:solidFill>
                          <a:schemeClr val="tx1"/>
                        </a:solidFill>
                        <a:latin typeface="+mn-lt"/>
                        <a:ea typeface="+mn-ea"/>
                        <a:cs typeface="+mn-cs"/>
                      </a:endParaRPr>
                    </a:p>
                    <a:p>
                      <a:r>
                        <a:rPr lang="en-GB" sz="1800" b="1" i="0" u="none" strike="noStrike" kern="1200" baseline="0" dirty="0">
                          <a:solidFill>
                            <a:schemeClr val="tx1"/>
                          </a:solidFill>
                          <a:latin typeface="Century Gothic" panose="020B0502020202020204" pitchFamily="34" charset="0"/>
                          <a:ea typeface="+mn-ea"/>
                          <a:cs typeface="+mn-cs"/>
                        </a:rPr>
                        <a:t>Step 2</a:t>
                      </a:r>
                    </a:p>
                    <a:p>
                      <a:r>
                        <a:rPr lang="en-GB" sz="1400" b="0" i="0" u="none" strike="noStrike" kern="1200" baseline="0" dirty="0">
                          <a:solidFill>
                            <a:schemeClr val="tx1"/>
                          </a:solidFill>
                          <a:latin typeface="+mn-lt"/>
                          <a:ea typeface="+mn-ea"/>
                          <a:cs typeface="+mn-cs"/>
                        </a:rPr>
                        <a:t>BEFORE you do ANY revision on the topic, write a list of everything that you already know about the subject, </a:t>
                      </a:r>
                      <a:r>
                        <a:rPr lang="en-GB" sz="1400" b="0" dirty="0">
                          <a:hlinkClick r:id="rId4"/>
                        </a:rPr>
                        <a:t>see Checklist</a:t>
                      </a:r>
                      <a:r>
                        <a:rPr lang="en-GB" sz="1400" b="0" i="0" u="none" strike="noStrike" kern="1200" baseline="0" dirty="0">
                          <a:solidFill>
                            <a:schemeClr val="tx1"/>
                          </a:solidFill>
                          <a:latin typeface="+mn-lt"/>
                          <a:ea typeface="+mn-ea"/>
                          <a:cs typeface="+mn-cs"/>
                        </a:rPr>
                        <a:t>. It might be quite a long list, but you only need to write it once. It shows you all the information that is already in your long-term memory, so you know what parts you do not need to revise! </a:t>
                      </a:r>
                      <a:r>
                        <a:rPr lang="en-GB" sz="1400" dirty="0"/>
                        <a:t>(</a:t>
                      </a:r>
                    </a:p>
                    <a:p>
                      <a:endParaRPr lang="en-GB" sz="800" b="0" i="0" u="none" strike="noStrike" kern="1200" baseline="0" dirty="0">
                        <a:solidFill>
                          <a:schemeClr val="tx1"/>
                        </a:solidFill>
                        <a:latin typeface="+mn-lt"/>
                        <a:ea typeface="+mn-ea"/>
                        <a:cs typeface="+mn-cs"/>
                      </a:endParaRPr>
                    </a:p>
                    <a:p>
                      <a:r>
                        <a:rPr lang="en-GB" sz="1800" b="1" i="0" u="none" strike="noStrike" kern="1200" baseline="0" dirty="0">
                          <a:solidFill>
                            <a:schemeClr val="tx1"/>
                          </a:solidFill>
                          <a:latin typeface="Century Gothic" panose="020B0502020202020204" pitchFamily="34" charset="0"/>
                          <a:ea typeface="+mn-ea"/>
                          <a:cs typeface="+mn-cs"/>
                        </a:rPr>
                        <a:t>Step 3</a:t>
                      </a:r>
                    </a:p>
                    <a:p>
                      <a:r>
                        <a:rPr lang="en-GB" sz="1400" b="0" i="0" u="none" strike="noStrike" kern="1200" baseline="0" dirty="0">
                          <a:solidFill>
                            <a:schemeClr val="tx1"/>
                          </a:solidFill>
                          <a:latin typeface="+mn-lt"/>
                          <a:ea typeface="+mn-ea"/>
                          <a:cs typeface="+mn-cs"/>
                        </a:rPr>
                        <a:t>Pick a  section from your revision notes. Choose a section or a whole chapter to get the most out of this activity.  With a friend, use WhatsApp, Facetime, Teams or any other communication you have, to study in pairs:</a:t>
                      </a:r>
                    </a:p>
                    <a:p>
                      <a:endParaRPr lang="en-GB" sz="800" b="0" i="0" u="none" strike="noStrike" kern="1200" baseline="0" dirty="0">
                        <a:solidFill>
                          <a:schemeClr val="tx1"/>
                        </a:solidFill>
                        <a:latin typeface="+mn-lt"/>
                        <a:ea typeface="+mn-ea"/>
                        <a:cs typeface="+mn-cs"/>
                      </a:endParaRPr>
                    </a:p>
                    <a:p>
                      <a:r>
                        <a:rPr lang="en-GB" sz="1400" b="0" i="0" u="none" strike="noStrike" kern="1200" baseline="0" dirty="0">
                          <a:solidFill>
                            <a:schemeClr val="tx1"/>
                          </a:solidFill>
                          <a:latin typeface="+mn-lt"/>
                          <a:ea typeface="+mn-ea"/>
                          <a:cs typeface="+mn-cs"/>
                        </a:rPr>
                        <a:t> “ If this is the answer, what is the question?”. e.g., if you are revising 3D Modelling techniques and the answer you provide is  </a:t>
                      </a:r>
                      <a:r>
                        <a:rPr lang="en-GB" sz="1400" b="0" i="1" u="none" strike="noStrike" kern="1200" baseline="0" dirty="0">
                          <a:solidFill>
                            <a:srgbClr val="FF0000"/>
                          </a:solidFill>
                          <a:latin typeface="+mn-lt"/>
                          <a:ea typeface="+mn-ea"/>
                          <a:cs typeface="+mn-cs"/>
                        </a:rPr>
                        <a:t>“ Bottom -Up Modelling”</a:t>
                      </a:r>
                      <a:r>
                        <a:rPr lang="en-GB" sz="1400" b="0" i="0" u="none" strike="noStrike" kern="1200" baseline="0" dirty="0">
                          <a:solidFill>
                            <a:srgbClr val="FF0000"/>
                          </a:solidFill>
                          <a:latin typeface="+mn-lt"/>
                          <a:ea typeface="+mn-ea"/>
                          <a:cs typeface="+mn-cs"/>
                        </a:rPr>
                        <a:t> </a:t>
                      </a:r>
                      <a:r>
                        <a:rPr lang="en-GB" sz="1400" b="0" i="0" u="none" strike="noStrike" kern="1200" baseline="0" dirty="0">
                          <a:solidFill>
                            <a:schemeClr val="tx1"/>
                          </a:solidFill>
                          <a:latin typeface="+mn-lt"/>
                          <a:ea typeface="+mn-ea"/>
                          <a:cs typeface="+mn-cs"/>
                        </a:rPr>
                        <a:t>, your friend would have to make up a question like </a:t>
                      </a:r>
                      <a:r>
                        <a:rPr lang="en-GB" sz="1400" b="0" i="1" u="none" strike="noStrike" kern="1200" baseline="0" dirty="0">
                          <a:solidFill>
                            <a:srgbClr val="FF0000"/>
                          </a:solidFill>
                          <a:latin typeface="+mn-lt"/>
                          <a:ea typeface="+mn-ea"/>
                          <a:cs typeface="+mn-cs"/>
                        </a:rPr>
                        <a:t>“ What are the words that describe when parts are modelled then inserted and fixed in relation to other components in an assembly with constraints?”</a:t>
                      </a:r>
                      <a:r>
                        <a:rPr lang="en-GB" sz="1800" b="0" i="0" u="none" strike="noStrike" kern="1200" baseline="0" dirty="0">
                          <a:solidFill>
                            <a:srgbClr val="FF0000"/>
                          </a:solidFill>
                          <a:latin typeface="+mn-lt"/>
                          <a:ea typeface="+mn-ea"/>
                          <a:cs typeface="+mn-cs"/>
                        </a:rPr>
                        <a:t> </a:t>
                      </a:r>
                    </a:p>
                    <a:p>
                      <a:endParaRPr lang="en-GB" sz="800" b="0" i="0" u="none" strike="noStrike" kern="1200" baseline="0" dirty="0">
                        <a:solidFill>
                          <a:schemeClr val="lt1"/>
                        </a:solidFill>
                        <a:latin typeface="+mn-lt"/>
                        <a:ea typeface="+mn-ea"/>
                        <a:cs typeface="+mn-cs"/>
                      </a:endParaRPr>
                    </a:p>
                    <a:p>
                      <a:r>
                        <a:rPr lang="en-GB" sz="1400" b="0" i="0" u="none" strike="noStrike" kern="1200" baseline="0" dirty="0">
                          <a:solidFill>
                            <a:schemeClr val="tx1"/>
                          </a:solidFill>
                          <a:latin typeface="+mn-lt"/>
                          <a:ea typeface="+mn-ea"/>
                          <a:cs typeface="+mn-cs"/>
                        </a:rPr>
                        <a:t>Make up 10 </a:t>
                      </a:r>
                      <a:r>
                        <a:rPr lang="en-GB" sz="1400" b="0" i="0" u="none" strike="noStrike" kern="1200" baseline="0" dirty="0">
                          <a:solidFill>
                            <a:srgbClr val="FF0000"/>
                          </a:solidFill>
                          <a:latin typeface="+mn-lt"/>
                          <a:ea typeface="+mn-ea"/>
                          <a:cs typeface="+mn-cs"/>
                        </a:rPr>
                        <a:t>“ answers” </a:t>
                      </a:r>
                      <a:r>
                        <a:rPr lang="en-GB" sz="1400" b="0" i="0" u="none" strike="noStrike" kern="1200" baseline="0" dirty="0">
                          <a:solidFill>
                            <a:schemeClr val="tx1"/>
                          </a:solidFill>
                          <a:latin typeface="+mn-lt"/>
                          <a:ea typeface="+mn-ea"/>
                          <a:cs typeface="+mn-cs"/>
                        </a:rPr>
                        <a:t>based on the content of the section you are using. Give this to your friend to solve while you solve theirs.</a:t>
                      </a:r>
                      <a:endParaRPr lang="en-GB" sz="1400" b="0" i="1" u="sng" strike="noStrike" kern="1200" baseline="0" dirty="0">
                        <a:solidFill>
                          <a:schemeClr val="tx1"/>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base"/>
                      <a:r>
                        <a:rPr lang="en-GB" sz="1400" b="0" i="0" kern="1200" dirty="0">
                          <a:solidFill>
                            <a:schemeClr val="tx1"/>
                          </a:solidFill>
                          <a:effectLst/>
                          <a:latin typeface="+mn-lt"/>
                          <a:ea typeface="+mn-ea"/>
                          <a:cs typeface="+mn-cs"/>
                        </a:rPr>
                        <a:t>Other ways to do when working on your own, include:</a:t>
                      </a:r>
                    </a:p>
                    <a:p>
                      <a:pPr fontAlgn="base"/>
                      <a:endParaRPr lang="en-GB" sz="1400" b="0" i="0" kern="1200" dirty="0">
                        <a:solidFill>
                          <a:schemeClr val="accent5"/>
                        </a:solidFill>
                        <a:effectLst/>
                        <a:latin typeface="+mn-lt"/>
                        <a:ea typeface="+mn-ea"/>
                        <a:cs typeface="+mn-cs"/>
                      </a:endParaRPr>
                    </a:p>
                    <a:p>
                      <a:pPr fontAlgn="base"/>
                      <a:r>
                        <a:rPr lang="en-GB" sz="1800" b="1" i="0" kern="1200" dirty="0">
                          <a:solidFill>
                            <a:schemeClr val="accent5"/>
                          </a:solidFill>
                          <a:effectLst/>
                          <a:latin typeface="+mn-lt"/>
                          <a:ea typeface="+mn-ea"/>
                          <a:cs typeface="+mn-cs"/>
                        </a:rPr>
                        <a:t>Practice questions:</a:t>
                      </a:r>
                      <a:r>
                        <a:rPr lang="en-GB" sz="1800" b="0" i="0" kern="1200" dirty="0">
                          <a:solidFill>
                            <a:schemeClr val="accent5"/>
                          </a:solidFill>
                          <a:effectLst/>
                          <a:latin typeface="+mn-lt"/>
                          <a:ea typeface="+mn-ea"/>
                          <a:cs typeface="+mn-cs"/>
                        </a:rPr>
                        <a:t> </a:t>
                      </a:r>
                      <a:r>
                        <a:rPr lang="en-GB" sz="1300" b="0" i="0" kern="1200" dirty="0">
                          <a:solidFill>
                            <a:schemeClr val="tx1"/>
                          </a:solidFill>
                          <a:effectLst/>
                          <a:latin typeface="+mn-lt"/>
                          <a:ea typeface="+mn-ea"/>
                          <a:cs typeface="+mn-cs"/>
                        </a:rPr>
                        <a:t>Work through exercises from your revision notes or guide. Answer real exam questions. Or even make up your own quiz questions – Some pupils  like to revise by first reading through their notes, making a list of their own “quiz questions” they know, so they can answer them to prove they know that topic properly. Then they put the notes away and attempt the exam type questions.</a:t>
                      </a:r>
                    </a:p>
                    <a:p>
                      <a:pPr fontAlgn="base"/>
                      <a:endParaRPr lang="en-GB" sz="1400" b="0" i="0" kern="1200" dirty="0">
                        <a:solidFill>
                          <a:schemeClr val="tx1"/>
                        </a:solidFill>
                        <a:effectLst/>
                        <a:latin typeface="+mn-lt"/>
                        <a:ea typeface="+mn-ea"/>
                        <a:cs typeface="+mn-cs"/>
                      </a:endParaRPr>
                    </a:p>
                    <a:p>
                      <a:pPr fontAlgn="base"/>
                      <a:endParaRPr lang="en-GB" sz="1400" b="0" i="0" kern="1200" dirty="0">
                        <a:solidFill>
                          <a:schemeClr val="tx1"/>
                        </a:solidFill>
                        <a:effectLst/>
                        <a:latin typeface="+mn-lt"/>
                        <a:ea typeface="+mn-ea"/>
                        <a:cs typeface="+mn-cs"/>
                      </a:endParaRPr>
                    </a:p>
                    <a:p>
                      <a:pPr fontAlgn="base"/>
                      <a:endParaRPr lang="en-GB" sz="1400" b="0" i="0" kern="1200" dirty="0">
                        <a:solidFill>
                          <a:schemeClr val="tx1"/>
                        </a:solidFill>
                        <a:effectLst/>
                        <a:latin typeface="+mn-lt"/>
                        <a:ea typeface="+mn-ea"/>
                        <a:cs typeface="+mn-cs"/>
                      </a:endParaRPr>
                    </a:p>
                    <a:p>
                      <a:pPr fontAlgn="base"/>
                      <a:endParaRPr lang="en-GB" sz="1400" b="0" i="0" kern="1200" dirty="0">
                        <a:solidFill>
                          <a:schemeClr val="tx1"/>
                        </a:solidFill>
                        <a:effectLst/>
                        <a:latin typeface="+mn-lt"/>
                        <a:ea typeface="+mn-ea"/>
                        <a:cs typeface="+mn-cs"/>
                      </a:endParaRPr>
                    </a:p>
                    <a:p>
                      <a:pPr fontAlgn="base"/>
                      <a:endParaRPr lang="en-GB" sz="1400" b="0" i="0" kern="1200" dirty="0">
                        <a:solidFill>
                          <a:schemeClr val="tx1"/>
                        </a:solidFill>
                        <a:effectLst/>
                        <a:latin typeface="+mn-lt"/>
                        <a:ea typeface="+mn-ea"/>
                        <a:cs typeface="+mn-cs"/>
                      </a:endParaRPr>
                    </a:p>
                    <a:p>
                      <a:pPr fontAlgn="base"/>
                      <a:r>
                        <a:rPr lang="en-GB" sz="1800" b="1" i="0" kern="1200" dirty="0">
                          <a:solidFill>
                            <a:schemeClr val="accent5"/>
                          </a:solidFill>
                          <a:effectLst/>
                          <a:latin typeface="+mn-lt"/>
                          <a:ea typeface="+mn-ea"/>
                          <a:cs typeface="+mn-cs"/>
                        </a:rPr>
                        <a:t>Flash cards: </a:t>
                      </a:r>
                      <a:r>
                        <a:rPr lang="en-GB" sz="1300" b="0" i="0" kern="1200" dirty="0">
                          <a:solidFill>
                            <a:schemeClr val="tx1"/>
                          </a:solidFill>
                          <a:effectLst/>
                          <a:latin typeface="+mn-lt"/>
                          <a:ea typeface="+mn-ea"/>
                          <a:cs typeface="+mn-cs"/>
                        </a:rPr>
                        <a:t>start by making them, and then use them! </a:t>
                      </a:r>
                    </a:p>
                    <a:p>
                      <a:pPr fontAlgn="base"/>
                      <a:r>
                        <a:rPr lang="en-GB" sz="1300" b="0" i="0" kern="1200" dirty="0">
                          <a:solidFill>
                            <a:schemeClr val="tx1"/>
                          </a:solidFill>
                          <a:effectLst/>
                          <a:latin typeface="+mn-lt"/>
                          <a:ea typeface="+mn-ea"/>
                          <a:cs typeface="+mn-cs"/>
                        </a:rPr>
                        <a:t>Flash cards are a good way to learn large amounts of information quickly, and through experience you can get the most out of studying with flash cards. </a:t>
                      </a:r>
                      <a:r>
                        <a:rPr lang="en-GB" sz="1300" b="0" i="1" kern="1200" dirty="0">
                          <a:solidFill>
                            <a:schemeClr val="tx1"/>
                          </a:solidFill>
                          <a:effectLst/>
                          <a:latin typeface="+mn-lt"/>
                          <a:ea typeface="+mn-ea"/>
                          <a:cs typeface="+mn-cs"/>
                        </a:rPr>
                        <a:t>(Click examples below, to get the British Standards &amp; Conventions Cards – you can print them off and add your own.</a:t>
                      </a:r>
                      <a:r>
                        <a:rPr lang="en-GB" sz="1300" b="0" i="0" kern="1200" dirty="0">
                          <a:solidFill>
                            <a:schemeClr val="tx1"/>
                          </a:solidFill>
                          <a:effectLst/>
                          <a:latin typeface="+mn-lt"/>
                          <a:ea typeface="+mn-ea"/>
                          <a:cs typeface="+mn-cs"/>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671769"/>
                  </a:ext>
                </a:extLst>
              </a:tr>
            </a:tbl>
          </a:graphicData>
        </a:graphic>
      </p:graphicFrame>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25296" y="379983"/>
            <a:ext cx="493216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lumMod val="65000"/>
                  </a:prstClr>
                </a:solidFill>
                <a:effectLst/>
                <a:uLnTx/>
                <a:uFillTx/>
                <a:latin typeface="Century Gothic" pitchFamily="34" charset="0"/>
                <a:ea typeface="+mn-ea"/>
                <a:cs typeface="+mn-cs"/>
              </a:rPr>
              <a:t>Higher Graphic Communication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lumMod val="65000"/>
                  </a:prstClr>
                </a:solidFill>
                <a:effectLst/>
                <a:uLnTx/>
                <a:uFillTx/>
                <a:latin typeface="Century Gothic" pitchFamily="34" charset="0"/>
                <a:ea typeface="+mn-ea"/>
                <a:cs typeface="+mn-cs"/>
              </a:rPr>
              <a:t>Study Skills</a:t>
            </a:r>
          </a:p>
        </p:txBody>
      </p:sp>
      <p:pic>
        <p:nvPicPr>
          <p:cNvPr id="8" name="Picture 7">
            <a:hlinkClick r:id="rId5"/>
            <a:extLst>
              <a:ext uri="{FF2B5EF4-FFF2-40B4-BE49-F238E27FC236}">
                <a16:creationId xmlns:a16="http://schemas.microsoft.com/office/drawing/2014/main" id="{5F2FD2FB-4F55-429C-9C03-772800C6E1EA}"/>
              </a:ext>
            </a:extLst>
          </p:cNvPr>
          <p:cNvPicPr>
            <a:picLocks noChangeAspect="1"/>
          </p:cNvPicPr>
          <p:nvPr/>
        </p:nvPicPr>
        <p:blipFill rotWithShape="1">
          <a:blip r:embed="rId6"/>
          <a:srcRect l="34813" t="12446" r="31157" b="1924"/>
          <a:stretch/>
        </p:blipFill>
        <p:spPr>
          <a:xfrm>
            <a:off x="8895046" y="2942449"/>
            <a:ext cx="792664" cy="1121955"/>
          </a:xfrm>
          <a:prstGeom prst="rect">
            <a:avLst/>
          </a:prstGeom>
        </p:spPr>
      </p:pic>
      <p:sp>
        <p:nvSpPr>
          <p:cNvPr id="9" name="TextBox 8">
            <a:extLst>
              <a:ext uri="{FF2B5EF4-FFF2-40B4-BE49-F238E27FC236}">
                <a16:creationId xmlns:a16="http://schemas.microsoft.com/office/drawing/2014/main" id="{D78D2BF2-C555-461B-94BE-7557AECB8D85}"/>
              </a:ext>
            </a:extLst>
          </p:cNvPr>
          <p:cNvSpPr txBox="1"/>
          <p:nvPr/>
        </p:nvSpPr>
        <p:spPr>
          <a:xfrm>
            <a:off x="9732691" y="3198167"/>
            <a:ext cx="17205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Sandscript BTN" panose="030C0504040201040805" pitchFamily="66" charset="0"/>
                <a:ea typeface="+mn-ea"/>
                <a:cs typeface="+mn-cs"/>
              </a:rPr>
              <a:t>Click on image for exam  style questions</a:t>
            </a:r>
          </a:p>
        </p:txBody>
      </p:sp>
      <p:grpSp>
        <p:nvGrpSpPr>
          <p:cNvPr id="16" name="Group 15">
            <a:extLst>
              <a:ext uri="{FF2B5EF4-FFF2-40B4-BE49-F238E27FC236}">
                <a16:creationId xmlns:a16="http://schemas.microsoft.com/office/drawing/2014/main" id="{D67F4891-864F-4A33-B427-BB18C978DB68}"/>
              </a:ext>
            </a:extLst>
          </p:cNvPr>
          <p:cNvGrpSpPr/>
          <p:nvPr/>
        </p:nvGrpSpPr>
        <p:grpSpPr>
          <a:xfrm>
            <a:off x="7933754" y="5483772"/>
            <a:ext cx="2715248" cy="1219048"/>
            <a:chOff x="7951780" y="5326989"/>
            <a:chExt cx="2715248" cy="1219048"/>
          </a:xfrm>
        </p:grpSpPr>
        <p:pic>
          <p:nvPicPr>
            <p:cNvPr id="13" name="Picture 12">
              <a:hlinkClick r:id="rId7"/>
              <a:extLst>
                <a:ext uri="{FF2B5EF4-FFF2-40B4-BE49-F238E27FC236}">
                  <a16:creationId xmlns:a16="http://schemas.microsoft.com/office/drawing/2014/main" id="{59A135D3-9BAF-4FD4-A6CF-DE67D0E7F2C7}"/>
                </a:ext>
              </a:extLst>
            </p:cNvPr>
            <p:cNvPicPr>
              <a:picLocks noChangeAspect="1"/>
            </p:cNvPicPr>
            <p:nvPr/>
          </p:nvPicPr>
          <p:blipFill rotWithShape="1">
            <a:blip r:embed="rId8"/>
            <a:srcRect l="35156" t="35833" r="38125" b="25277"/>
            <a:stretch/>
          </p:blipFill>
          <p:spPr>
            <a:xfrm rot="21205777">
              <a:off x="7951780" y="5394965"/>
              <a:ext cx="1405952" cy="1151072"/>
            </a:xfrm>
            <a:prstGeom prst="rect">
              <a:avLst/>
            </a:prstGeom>
            <a:ln>
              <a:solidFill>
                <a:srgbClr val="7030A0"/>
              </a:solidFill>
            </a:ln>
          </p:spPr>
        </p:pic>
        <p:pic>
          <p:nvPicPr>
            <p:cNvPr id="15" name="Picture 14">
              <a:hlinkClick r:id="rId7"/>
              <a:extLst>
                <a:ext uri="{FF2B5EF4-FFF2-40B4-BE49-F238E27FC236}">
                  <a16:creationId xmlns:a16="http://schemas.microsoft.com/office/drawing/2014/main" id="{EF258DAF-493F-4551-B303-5DEF2529DAD2}"/>
                </a:ext>
              </a:extLst>
            </p:cNvPr>
            <p:cNvPicPr>
              <a:picLocks noChangeAspect="1"/>
            </p:cNvPicPr>
            <p:nvPr/>
          </p:nvPicPr>
          <p:blipFill rotWithShape="1">
            <a:blip r:embed="rId9"/>
            <a:srcRect l="34532" t="32454" r="38437" b="28333"/>
            <a:stretch/>
          </p:blipFill>
          <p:spPr>
            <a:xfrm rot="997176">
              <a:off x="9291481" y="5326989"/>
              <a:ext cx="1375547" cy="1122435"/>
            </a:xfrm>
            <a:prstGeom prst="rect">
              <a:avLst/>
            </a:prstGeom>
            <a:ln>
              <a:solidFill>
                <a:srgbClr val="7030A0"/>
              </a:solidFill>
            </a:ln>
          </p:spPr>
        </p:pic>
      </p:grpSp>
    </p:spTree>
    <p:extLst>
      <p:ext uri="{BB962C8B-B14F-4D97-AF65-F5344CB8AC3E}">
        <p14:creationId xmlns:p14="http://schemas.microsoft.com/office/powerpoint/2010/main" val="1987834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2B5E91-FE3C-4260-85F1-B669527BC39B}"/>
              </a:ext>
            </a:extLst>
          </p:cNvPr>
          <p:cNvPicPr>
            <a:picLocks noChangeAspect="1"/>
          </p:cNvPicPr>
          <p:nvPr/>
        </p:nvPicPr>
        <p:blipFill>
          <a:blip r:embed="rId2"/>
          <a:stretch>
            <a:fillRect/>
          </a:stretch>
        </p:blipFill>
        <p:spPr>
          <a:xfrm>
            <a:off x="0" y="-9455"/>
            <a:ext cx="1597290" cy="3968840"/>
          </a:xfrm>
          <a:prstGeom prst="rect">
            <a:avLst/>
          </a:prstGeom>
        </p:spPr>
      </p:pic>
      <p:graphicFrame>
        <p:nvGraphicFramePr>
          <p:cNvPr id="7" name="Table 9">
            <a:extLst>
              <a:ext uri="{FF2B5EF4-FFF2-40B4-BE49-F238E27FC236}">
                <a16:creationId xmlns:a16="http://schemas.microsoft.com/office/drawing/2014/main" id="{DDB48CD5-AC74-4CDA-8684-22F0224185F9}"/>
              </a:ext>
            </a:extLst>
          </p:cNvPr>
          <p:cNvGraphicFramePr>
            <a:graphicFrameLocks noGrp="1"/>
          </p:cNvGraphicFramePr>
          <p:nvPr>
            <p:extLst/>
          </p:nvPr>
        </p:nvGraphicFramePr>
        <p:xfrm>
          <a:off x="495301" y="1066800"/>
          <a:ext cx="11391899" cy="5581295"/>
        </p:xfrm>
        <a:graphic>
          <a:graphicData uri="http://schemas.openxmlformats.org/drawingml/2006/table">
            <a:tbl>
              <a:tblPr firstRow="1" bandRow="1">
                <a:tableStyleId>{5C22544A-7EE6-4342-B048-85BDC9FD1C3A}</a:tableStyleId>
              </a:tblPr>
              <a:tblGrid>
                <a:gridCol w="4069887">
                  <a:extLst>
                    <a:ext uri="{9D8B030D-6E8A-4147-A177-3AD203B41FA5}">
                      <a16:colId xmlns:a16="http://schemas.microsoft.com/office/drawing/2014/main" val="3415046341"/>
                    </a:ext>
                  </a:extLst>
                </a:gridCol>
                <a:gridCol w="2143956">
                  <a:extLst>
                    <a:ext uri="{9D8B030D-6E8A-4147-A177-3AD203B41FA5}">
                      <a16:colId xmlns:a16="http://schemas.microsoft.com/office/drawing/2014/main" val="2658487726"/>
                    </a:ext>
                  </a:extLst>
                </a:gridCol>
                <a:gridCol w="5178056">
                  <a:extLst>
                    <a:ext uri="{9D8B030D-6E8A-4147-A177-3AD203B41FA5}">
                      <a16:colId xmlns:a16="http://schemas.microsoft.com/office/drawing/2014/main" val="835596125"/>
                    </a:ext>
                  </a:extLst>
                </a:gridCol>
              </a:tblGrid>
              <a:tr h="5581295">
                <a:tc>
                  <a:txBody>
                    <a:bodyPr/>
                    <a:lstStyle/>
                    <a:p>
                      <a:pPr algn="just">
                        <a:buNone/>
                      </a:pPr>
                      <a:r>
                        <a:rPr lang="en-GB" sz="1800" b="1" i="0" u="none" strike="noStrike" kern="1200" baseline="0" dirty="0">
                          <a:solidFill>
                            <a:schemeClr val="accent5"/>
                          </a:solidFill>
                          <a:latin typeface="Century Gothic" panose="020B0502020202020204" pitchFamily="34" charset="0"/>
                          <a:ea typeface="+mn-ea"/>
                          <a:cs typeface="+mn-cs"/>
                        </a:rPr>
                        <a:t>Activity 3 – Using SQA &amp; Course Materials</a:t>
                      </a:r>
                    </a:p>
                    <a:p>
                      <a:endParaRPr lang="en-GB" sz="800" b="0" i="0" u="sng" strike="noStrike" kern="1200" baseline="0" dirty="0">
                        <a:solidFill>
                          <a:schemeClr val="accent5"/>
                        </a:solidFill>
                        <a:latin typeface="Century Gothic" panose="020B0502020202020204" pitchFamily="34" charset="0"/>
                        <a:ea typeface="+mn-ea"/>
                        <a:cs typeface="+mn-cs"/>
                      </a:endParaRPr>
                    </a:p>
                    <a:p>
                      <a:r>
                        <a:rPr lang="en-GB" sz="1800" b="1" i="0" u="none" strike="noStrike" kern="1200" baseline="0" dirty="0">
                          <a:solidFill>
                            <a:schemeClr val="tx1"/>
                          </a:solidFill>
                          <a:latin typeface="Century Gothic" panose="020B0502020202020204" pitchFamily="34" charset="0"/>
                          <a:ea typeface="+mn-ea"/>
                          <a:cs typeface="+mn-cs"/>
                        </a:rPr>
                        <a:t>Step 4</a:t>
                      </a:r>
                    </a:p>
                    <a:p>
                      <a:endParaRPr lang="en-GB" sz="800" b="0" i="0" u="none" strike="noStrike" kern="1200" baseline="0" dirty="0">
                        <a:solidFill>
                          <a:schemeClr val="tx1"/>
                        </a:solidFill>
                        <a:latin typeface="+mn-lt"/>
                        <a:ea typeface="+mn-ea"/>
                        <a:cs typeface="+mn-cs"/>
                      </a:endParaRPr>
                    </a:p>
                    <a:p>
                      <a:r>
                        <a:rPr lang="en-GB" sz="1400" b="0" i="0" u="none" strike="noStrike" kern="1200" baseline="0" dirty="0">
                          <a:solidFill>
                            <a:schemeClr val="tx1"/>
                          </a:solidFill>
                          <a:latin typeface="+mn-lt"/>
                          <a:ea typeface="+mn-ea"/>
                          <a:cs typeface="+mn-cs"/>
                        </a:rPr>
                        <a:t>Create a wordsearch of at least 10 × 10 squares. You can make it as big as you like but keep it realistic. Work together with a group of friends. Many apps allow you to make wordsearch puzzles online. The words and phrases can go in any direction and phrases can be split.</a:t>
                      </a:r>
                    </a:p>
                    <a:p>
                      <a:endParaRPr lang="en-GB" sz="800" b="0" i="0" u="none" strike="noStrike" kern="1200" baseline="0" dirty="0">
                        <a:solidFill>
                          <a:schemeClr val="tx1"/>
                        </a:solidFill>
                        <a:latin typeface="+mn-lt"/>
                        <a:ea typeface="+mn-ea"/>
                        <a:cs typeface="+mn-cs"/>
                      </a:endParaRPr>
                    </a:p>
                    <a:p>
                      <a:r>
                        <a:rPr lang="en-GB" sz="1400" b="0" i="0" u="none" strike="noStrike" kern="1200" baseline="0" dirty="0">
                          <a:solidFill>
                            <a:schemeClr val="tx1"/>
                          </a:solidFill>
                          <a:latin typeface="+mn-lt"/>
                          <a:ea typeface="+mn-ea"/>
                          <a:cs typeface="+mn-cs"/>
                        </a:rPr>
                        <a:t>Your puzzle must only contain facts linked to the topic you are revising. The task is to find 10 bits of information to hide in your puzzle, but you must not repeat information that you used in Step 3. </a:t>
                      </a:r>
                    </a:p>
                    <a:p>
                      <a:endParaRPr lang="en-GB" sz="1400" b="0" i="0" u="none" strike="noStrike" kern="1200" baseline="0" dirty="0">
                        <a:solidFill>
                          <a:schemeClr val="tx1"/>
                        </a:solidFill>
                        <a:latin typeface="+mn-lt"/>
                        <a:ea typeface="+mn-ea"/>
                        <a:cs typeface="+mn-cs"/>
                      </a:endParaRPr>
                    </a:p>
                    <a:p>
                      <a:endParaRPr lang="en-GB" sz="1400" b="0" i="0" u="none" strike="noStrike" kern="1200" baseline="0" dirty="0">
                        <a:solidFill>
                          <a:schemeClr val="tx1"/>
                        </a:solidFill>
                        <a:latin typeface="+mn-lt"/>
                        <a:ea typeface="+mn-ea"/>
                        <a:cs typeface="+mn-cs"/>
                      </a:endParaRPr>
                    </a:p>
                    <a:p>
                      <a:endParaRPr lang="en-GB" sz="1400" b="0" i="0" u="none" strike="noStrike" kern="1200" baseline="0" dirty="0">
                        <a:solidFill>
                          <a:schemeClr val="tx1"/>
                        </a:solidFill>
                        <a:latin typeface="+mn-lt"/>
                        <a:ea typeface="+mn-ea"/>
                        <a:cs typeface="+mn-cs"/>
                      </a:endParaRPr>
                    </a:p>
                    <a:p>
                      <a:endParaRPr lang="en-GB" sz="1400" b="0" i="0" u="none" strike="noStrike" kern="1200" baseline="0" dirty="0">
                        <a:solidFill>
                          <a:schemeClr val="tx1"/>
                        </a:solidFill>
                        <a:latin typeface="+mn-lt"/>
                        <a:ea typeface="+mn-ea"/>
                        <a:cs typeface="+mn-cs"/>
                      </a:endParaRPr>
                    </a:p>
                    <a:p>
                      <a:endParaRPr lang="en-GB" sz="1400" b="0" i="0" u="none" strike="noStrike" kern="1200" baseline="0" dirty="0">
                        <a:solidFill>
                          <a:schemeClr val="tx1"/>
                        </a:solidFill>
                        <a:latin typeface="+mn-lt"/>
                        <a:ea typeface="+mn-ea"/>
                        <a:cs typeface="+mn-cs"/>
                      </a:endParaRPr>
                    </a:p>
                    <a:p>
                      <a:endParaRPr lang="en-GB" sz="1400" b="0" i="0" u="none" strike="noStrike" kern="1200" baseline="0" dirty="0">
                        <a:solidFill>
                          <a:schemeClr val="tx1"/>
                        </a:solidFill>
                        <a:latin typeface="+mn-lt"/>
                        <a:ea typeface="+mn-ea"/>
                        <a:cs typeface="+mn-cs"/>
                      </a:endParaRPr>
                    </a:p>
                    <a:p>
                      <a:endParaRPr lang="en-GB" sz="800" b="0" i="0" u="none" strike="noStrike" kern="1200" baseline="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800" b="1" i="0" kern="1200" dirty="0">
                          <a:solidFill>
                            <a:schemeClr val="accent5"/>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800" b="1" i="0" u="none" strike="noStrike" kern="1200" baseline="0" dirty="0">
                          <a:solidFill>
                            <a:schemeClr val="tx1"/>
                          </a:solidFill>
                          <a:latin typeface="Century Gothic" panose="020B0502020202020204" pitchFamily="34" charset="0"/>
                          <a:ea typeface="+mn-ea"/>
                          <a:cs typeface="+mn-cs"/>
                        </a:rPr>
                        <a:t>Step 6</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800" b="1" i="0" u="none" strike="noStrike" kern="1200" baseline="0" dirty="0">
                        <a:solidFill>
                          <a:schemeClr val="tx1"/>
                        </a:solidFill>
                        <a:latin typeface="Century Gothic" panose="020B0502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800" b="1" i="0" u="none" strike="noStrike" kern="1200" baseline="0" dirty="0">
                        <a:solidFill>
                          <a:schemeClr val="tx1"/>
                        </a:solidFill>
                        <a:latin typeface="Century Gothic" panose="020B0502020202020204" pitchFamily="34" charset="0"/>
                        <a:ea typeface="+mn-ea"/>
                        <a:cs typeface="+mn-cs"/>
                      </a:endParaRPr>
                    </a:p>
                    <a:p>
                      <a:r>
                        <a:rPr lang="en-GB" sz="1400" b="0" i="0" u="none" strike="noStrike" kern="1200" baseline="0" dirty="0">
                          <a:solidFill>
                            <a:schemeClr val="tx1"/>
                          </a:solidFill>
                          <a:latin typeface="+mn-lt"/>
                          <a:ea typeface="+mn-ea"/>
                          <a:cs typeface="+mn-cs"/>
                        </a:rPr>
                        <a:t>As you have been doing the puzzles, your brain has been actively searching for new information. Now write a NEW LIST that contains only the new information you have discovered when doing the puzzles. Your new list is the one to look at repeatedly for short bursts over the next few days. Try to remember more and more of it without looking at it. After a few days, you should be able to add words from your second list to your first list as you increase the information in your long-term memory.</a:t>
                      </a:r>
                    </a:p>
                    <a:p>
                      <a:endParaRPr lang="en-GB" sz="1400" b="0" i="0" u="none" strike="noStrike" kern="1200" baseline="0" dirty="0">
                        <a:solidFill>
                          <a:schemeClr val="tx1"/>
                        </a:solidFill>
                        <a:effectLst/>
                        <a:latin typeface="+mn-lt"/>
                        <a:ea typeface="+mn-ea"/>
                        <a:cs typeface="+mn-cs"/>
                      </a:endParaRPr>
                    </a:p>
                    <a:p>
                      <a:endParaRPr lang="en-GB" sz="1400" b="0" i="0" u="none" strike="noStrike" kern="1200" baseline="0" dirty="0">
                        <a:solidFill>
                          <a:schemeClr val="tx1"/>
                        </a:solidFill>
                        <a:effectLst/>
                        <a:latin typeface="+mn-lt"/>
                        <a:ea typeface="+mn-ea"/>
                        <a:cs typeface="+mn-cs"/>
                      </a:endParaRPr>
                    </a:p>
                    <a:p>
                      <a:r>
                        <a:rPr lang="en-GB" sz="1800" b="1" i="0" u="none" strike="noStrike" kern="1200" baseline="0" dirty="0">
                          <a:solidFill>
                            <a:schemeClr val="tx1"/>
                          </a:solidFill>
                          <a:latin typeface="Century Gothic" panose="020B0502020202020204" pitchFamily="34" charset="0"/>
                          <a:ea typeface="+mn-ea"/>
                          <a:cs typeface="+mn-cs"/>
                        </a:rPr>
                        <a:t>FINALLY!  Be inspired...</a:t>
                      </a:r>
                    </a:p>
                    <a:p>
                      <a:endParaRPr lang="en-GB" sz="800" b="1" i="0" u="none" strike="noStrike" kern="1200" baseline="0" dirty="0">
                        <a:solidFill>
                          <a:schemeClr val="tx1"/>
                        </a:solidFill>
                        <a:latin typeface="+mn-lt"/>
                        <a:ea typeface="+mn-ea"/>
                        <a:cs typeface="+mn-cs"/>
                      </a:endParaRPr>
                    </a:p>
                    <a:p>
                      <a:r>
                        <a:rPr lang="en-GB" sz="1400" b="0" i="0" u="none" strike="noStrike" kern="1200" baseline="0" dirty="0">
                          <a:solidFill>
                            <a:schemeClr val="tx1"/>
                          </a:solidFill>
                          <a:latin typeface="+mn-lt"/>
                          <a:ea typeface="+mn-ea"/>
                          <a:cs typeface="+mn-cs"/>
                        </a:rPr>
                        <a:t>Make a list of different revision ideas and beside each one write </a:t>
                      </a:r>
                    </a:p>
                    <a:p>
                      <a:r>
                        <a:rPr lang="en-GB" sz="1400" b="0" i="0" u="none" strike="noStrike" kern="1200" baseline="0" dirty="0">
                          <a:solidFill>
                            <a:schemeClr val="tx1"/>
                          </a:solidFill>
                          <a:highlight>
                            <a:srgbClr val="FFFF00"/>
                          </a:highlight>
                          <a:latin typeface="+mn-lt"/>
                          <a:ea typeface="+mn-ea"/>
                          <a:cs typeface="+mn-cs"/>
                        </a:rPr>
                        <a:t>THINGS I HAVE </a:t>
                      </a:r>
                      <a:r>
                        <a:rPr lang="en-GB" sz="1400" b="0" i="0" u="none" strike="noStrike" kern="1200" baseline="0" dirty="0">
                          <a:solidFill>
                            <a:schemeClr val="tx1"/>
                          </a:solidFill>
                          <a:latin typeface="+mn-lt"/>
                          <a:ea typeface="+mn-ea"/>
                          <a:cs typeface="+mn-cs"/>
                        </a:rPr>
                        <a:t>tried, </a:t>
                      </a:r>
                      <a:r>
                        <a:rPr lang="en-GB" sz="1400" b="0" i="0" u="none" strike="noStrike" kern="1200" baseline="0" dirty="0">
                          <a:solidFill>
                            <a:schemeClr val="tx1"/>
                          </a:solidFill>
                          <a:highlight>
                            <a:srgbClr val="00FF00"/>
                          </a:highlight>
                          <a:latin typeface="+mn-lt"/>
                          <a:ea typeface="+mn-ea"/>
                          <a:cs typeface="+mn-cs"/>
                        </a:rPr>
                        <a:t>THINGS I WILL </a:t>
                      </a:r>
                      <a:r>
                        <a:rPr lang="en-GB" sz="1400" b="0" i="0" u="none" strike="noStrike" kern="1200" baseline="0" dirty="0">
                          <a:solidFill>
                            <a:schemeClr val="tx1"/>
                          </a:solidFill>
                          <a:latin typeface="+mn-lt"/>
                          <a:ea typeface="+mn-ea"/>
                          <a:cs typeface="+mn-cs"/>
                        </a:rPr>
                        <a:t>try and </a:t>
                      </a:r>
                      <a:r>
                        <a:rPr lang="en-GB" sz="1400" b="0" i="0" u="none" strike="noStrike" kern="1200" baseline="0" dirty="0">
                          <a:solidFill>
                            <a:schemeClr val="accent5"/>
                          </a:solidFill>
                          <a:highlight>
                            <a:srgbClr val="00FFFF"/>
                          </a:highlight>
                          <a:latin typeface="+mn-lt"/>
                          <a:ea typeface="+mn-ea"/>
                          <a:cs typeface="+mn-cs"/>
                        </a:rPr>
                        <a:t>THINGS I MIGHT </a:t>
                      </a:r>
                      <a:r>
                        <a:rPr lang="en-GB" sz="1400" b="0" i="0" u="none" strike="noStrike" kern="1200" baseline="0" dirty="0">
                          <a:solidFill>
                            <a:schemeClr val="tx1"/>
                          </a:solidFill>
                          <a:latin typeface="+mn-lt"/>
                          <a:ea typeface="+mn-ea"/>
                          <a:cs typeface="+mn-cs"/>
                        </a:rPr>
                        <a:t>try. Don’t be scared to look at new ways of studying… there might just be a method that works for you!</a:t>
                      </a:r>
                      <a:endParaRPr lang="en-GB" sz="1800" b="0" i="0" u="none" strike="noStrike" kern="1200" baseline="0" dirty="0">
                        <a:solidFill>
                          <a:schemeClr val="tx1"/>
                        </a:solidFill>
                        <a:latin typeface="+mn-lt"/>
                        <a:ea typeface="+mn-ea"/>
                        <a:cs typeface="+mn-cs"/>
                      </a:endParaRPr>
                    </a:p>
                    <a:p>
                      <a:endParaRPr lang="en-GB" sz="1400" b="0" i="0" kern="1200" dirty="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671769"/>
                  </a:ext>
                </a:extLst>
              </a:tr>
            </a:tbl>
          </a:graphicData>
        </a:graphic>
      </p:graphicFrame>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25296" y="379983"/>
            <a:ext cx="493216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lumMod val="65000"/>
                  </a:prstClr>
                </a:solidFill>
                <a:effectLst/>
                <a:uLnTx/>
                <a:uFillTx/>
                <a:latin typeface="Century Gothic" pitchFamily="34" charset="0"/>
                <a:ea typeface="+mn-ea"/>
                <a:cs typeface="+mn-cs"/>
              </a:rPr>
              <a:t>Higher Graphic Communication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lumMod val="65000"/>
                  </a:prstClr>
                </a:solidFill>
                <a:effectLst/>
                <a:uLnTx/>
                <a:uFillTx/>
                <a:latin typeface="Century Gothic" pitchFamily="34" charset="0"/>
                <a:ea typeface="+mn-ea"/>
                <a:cs typeface="+mn-cs"/>
              </a:rPr>
              <a:t>Study Skills</a:t>
            </a:r>
          </a:p>
        </p:txBody>
      </p:sp>
      <p:pic>
        <p:nvPicPr>
          <p:cNvPr id="4" name="Picture 3">
            <a:extLst>
              <a:ext uri="{FF2B5EF4-FFF2-40B4-BE49-F238E27FC236}">
                <a16:creationId xmlns:a16="http://schemas.microsoft.com/office/drawing/2014/main" id="{CBE05ED7-30E0-48BD-86D1-52146BD61690}"/>
              </a:ext>
            </a:extLst>
          </p:cNvPr>
          <p:cNvPicPr>
            <a:picLocks noChangeAspect="1"/>
          </p:cNvPicPr>
          <p:nvPr/>
        </p:nvPicPr>
        <p:blipFill>
          <a:blip r:embed="rId3"/>
          <a:stretch>
            <a:fillRect/>
          </a:stretch>
        </p:blipFill>
        <p:spPr>
          <a:xfrm>
            <a:off x="6825296" y="5297999"/>
            <a:ext cx="2200784" cy="1237941"/>
          </a:xfrm>
          <a:prstGeom prst="rect">
            <a:avLst/>
          </a:prstGeom>
        </p:spPr>
      </p:pic>
      <p:pic>
        <p:nvPicPr>
          <p:cNvPr id="11" name="Picture 10">
            <a:extLst>
              <a:ext uri="{FF2B5EF4-FFF2-40B4-BE49-F238E27FC236}">
                <a16:creationId xmlns:a16="http://schemas.microsoft.com/office/drawing/2014/main" id="{A7A4231E-6849-4889-BC67-DC662A246063}"/>
              </a:ext>
            </a:extLst>
          </p:cNvPr>
          <p:cNvPicPr>
            <a:picLocks noChangeAspect="1"/>
          </p:cNvPicPr>
          <p:nvPr/>
        </p:nvPicPr>
        <p:blipFill>
          <a:blip r:embed="rId4"/>
          <a:stretch>
            <a:fillRect/>
          </a:stretch>
        </p:blipFill>
        <p:spPr>
          <a:xfrm>
            <a:off x="9900280" y="5297998"/>
            <a:ext cx="1857180" cy="1237941"/>
          </a:xfrm>
          <a:prstGeom prst="rect">
            <a:avLst/>
          </a:prstGeom>
        </p:spPr>
      </p:pic>
      <p:pic>
        <p:nvPicPr>
          <p:cNvPr id="14" name="Picture 13">
            <a:extLst>
              <a:ext uri="{FF2B5EF4-FFF2-40B4-BE49-F238E27FC236}">
                <a16:creationId xmlns:a16="http://schemas.microsoft.com/office/drawing/2014/main" id="{758C8BBA-98F8-4777-9ADB-E14240594CCB}"/>
              </a:ext>
            </a:extLst>
          </p:cNvPr>
          <p:cNvPicPr>
            <a:picLocks noChangeAspect="1"/>
          </p:cNvPicPr>
          <p:nvPr/>
        </p:nvPicPr>
        <p:blipFill>
          <a:blip r:embed="rId5"/>
          <a:stretch>
            <a:fillRect/>
          </a:stretch>
        </p:blipFill>
        <p:spPr>
          <a:xfrm>
            <a:off x="4563501" y="2053720"/>
            <a:ext cx="1549579" cy="2188671"/>
          </a:xfrm>
          <a:prstGeom prst="rect">
            <a:avLst/>
          </a:prstGeom>
          <a:solidFill>
            <a:schemeClr val="bg1">
              <a:lumMod val="95000"/>
            </a:schemeClr>
          </a:solidFill>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B3E4220C-AC36-4CD5-8C03-C21367CA281B}"/>
              </a:ext>
            </a:extLst>
          </p:cNvPr>
          <p:cNvSpPr txBox="1"/>
          <p:nvPr/>
        </p:nvSpPr>
        <p:spPr>
          <a:xfrm>
            <a:off x="495299" y="4591671"/>
            <a:ext cx="579282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DO NOT show where the words are. Fill up empty squares with random letters. Remember to keep a note of where your answers are hidden but do not show your friends. When you have a complete puzzle, exchange it with a friend to solve each other’s puzzle.</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FAB48858-7E77-419D-A32A-F0B4E0569299}"/>
              </a:ext>
            </a:extLst>
          </p:cNvPr>
          <p:cNvSpPr txBox="1"/>
          <p:nvPr/>
        </p:nvSpPr>
        <p:spPr>
          <a:xfrm>
            <a:off x="495298" y="5499231"/>
            <a:ext cx="5792825"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Step 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Now make up 10 questions (not “ answers” this time) based on the same section used in the previous two tasks. You must find NEW information that you have not yet used. Again, give your questions to a friend to answer.</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8" name="Picture 17">
            <a:extLst>
              <a:ext uri="{FF2B5EF4-FFF2-40B4-BE49-F238E27FC236}">
                <a16:creationId xmlns:a16="http://schemas.microsoft.com/office/drawing/2014/main" id="{DFAE1685-50FA-4A9A-B380-F77123089255}"/>
              </a:ext>
            </a:extLst>
          </p:cNvPr>
          <p:cNvPicPr>
            <a:picLocks noChangeAspect="1"/>
          </p:cNvPicPr>
          <p:nvPr/>
        </p:nvPicPr>
        <p:blipFill rotWithShape="1">
          <a:blip r:embed="rId6"/>
          <a:srcRect t="3208" r="876"/>
          <a:stretch/>
        </p:blipFill>
        <p:spPr>
          <a:xfrm rot="1350496">
            <a:off x="5107008" y="3296427"/>
            <a:ext cx="1383191" cy="127114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112538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2B5E91-FE3C-4260-85F1-B669527BC39B}"/>
              </a:ext>
            </a:extLst>
          </p:cNvPr>
          <p:cNvPicPr>
            <a:picLocks noChangeAspect="1"/>
          </p:cNvPicPr>
          <p:nvPr/>
        </p:nvPicPr>
        <p:blipFill>
          <a:blip r:embed="rId2"/>
          <a:stretch>
            <a:fillRect/>
          </a:stretch>
        </p:blipFill>
        <p:spPr>
          <a:xfrm>
            <a:off x="0" y="-9455"/>
            <a:ext cx="1597290" cy="3968840"/>
          </a:xfrm>
          <a:prstGeom prst="rect">
            <a:avLst/>
          </a:prstGeom>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25296" y="379983"/>
            <a:ext cx="493216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lumMod val="65000"/>
                  </a:prstClr>
                </a:solidFill>
                <a:effectLst/>
                <a:uLnTx/>
                <a:uFillTx/>
                <a:latin typeface="Century Gothic" pitchFamily="34" charset="0"/>
                <a:ea typeface="+mn-ea"/>
                <a:cs typeface="+mn-cs"/>
              </a:rPr>
              <a:t>Higher Graphic Communication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lumMod val="65000"/>
                  </a:prstClr>
                </a:solidFill>
                <a:effectLst/>
                <a:uLnTx/>
                <a:uFillTx/>
                <a:latin typeface="Century Gothic" pitchFamily="34" charset="0"/>
                <a:ea typeface="+mn-ea"/>
                <a:cs typeface="+mn-cs"/>
              </a:rPr>
              <a:t>Study Skills</a:t>
            </a:r>
          </a:p>
        </p:txBody>
      </p:sp>
      <p:sp>
        <p:nvSpPr>
          <p:cNvPr id="11" name="TextBox 10">
            <a:extLst>
              <a:ext uri="{FF2B5EF4-FFF2-40B4-BE49-F238E27FC236}">
                <a16:creationId xmlns:a16="http://schemas.microsoft.com/office/drawing/2014/main" id="{2C75F517-0CCF-4072-B075-7B2F440EB08C}"/>
              </a:ext>
            </a:extLst>
          </p:cNvPr>
          <p:cNvSpPr txBox="1"/>
          <p:nvPr/>
        </p:nvSpPr>
        <p:spPr>
          <a:xfrm>
            <a:off x="797839" y="951450"/>
            <a:ext cx="11072780"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Calibri" panose="020F0502020204030204"/>
                <a:ea typeface="+mn-ea"/>
                <a:cs typeface="+mn-cs"/>
              </a:rPr>
              <a:t>Resources for Studying Higher Graphic Communication </a:t>
            </a:r>
            <a:br>
              <a:rPr kumimoji="0" lang="en-GB" sz="2400" b="0" i="0" u="none" strike="noStrike" kern="1200" cap="none" spc="0" normalizeH="0" baseline="0" noProof="0" dirty="0">
                <a:ln>
                  <a:noFill/>
                </a:ln>
                <a:solidFill>
                  <a:srgbClr val="0070C0"/>
                </a:solidFill>
                <a:effectLst/>
                <a:uLnTx/>
                <a:uFillTx/>
                <a:latin typeface="Calibri" panose="020F0502020204030204"/>
                <a:ea typeface="+mn-ea"/>
                <a:cs typeface="+mn-cs"/>
              </a:rPr>
            </a:br>
            <a:r>
              <a:rPr kumimoji="0" lang="en-GB" sz="2400" b="0" i="0" u="none" strike="noStrike" kern="1200" cap="none" spc="0" normalizeH="0" baseline="0" noProof="0" dirty="0">
                <a:ln>
                  <a:noFill/>
                </a:ln>
                <a:solidFill>
                  <a:srgbClr val="0070C0"/>
                </a:solidFill>
                <a:effectLst/>
                <a:uLnTx/>
                <a:uFillTx/>
                <a:latin typeface="Calibri" panose="020F0502020204030204"/>
                <a:ea typeface="+mn-ea"/>
                <a:cs typeface="+mn-cs"/>
              </a:rPr>
              <a:t/>
            </a:r>
            <a:br>
              <a:rPr kumimoji="0" lang="en-GB" sz="2400" b="0" i="0" u="none" strike="noStrike" kern="1200" cap="none" spc="0" normalizeH="0" baseline="0" noProof="0" dirty="0">
                <a:ln>
                  <a:noFill/>
                </a:ln>
                <a:solidFill>
                  <a:srgbClr val="0070C0"/>
                </a:solidFill>
                <a:effectLst/>
                <a:uLnTx/>
                <a:uFillTx/>
                <a:latin typeface="Calibri" panose="020F0502020204030204"/>
                <a:ea typeface="+mn-ea"/>
                <a:cs typeface="+mn-cs"/>
              </a:rPr>
            </a:b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Books: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Resources: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SQA past papers, Marking Schemes and Information is available on the SQA website or ‘Click’ on the links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Websites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https://www.bbc.co.uk/bitesize/subjects/zcrk2hv</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https://www.bbc.co.uk/bitesize/topics/zw7tvcw/resources/1</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https://blogs.glowscotland.org.uk/nl/ghstechnical/higher-graphic-communication/</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https://www.understandingstandards.org.uk/Subjects/GraphicCommunication/higher/QuestionPaper</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Rectangle: Rounded Corners 3">
            <a:hlinkClick r:id="rId7" tooltip="SQA Exam Papers"/>
            <a:extLst>
              <a:ext uri="{FF2B5EF4-FFF2-40B4-BE49-F238E27FC236}">
                <a16:creationId xmlns:a16="http://schemas.microsoft.com/office/drawing/2014/main" id="{C50AB463-605B-4B2C-889A-2819130F6EE6}"/>
              </a:ext>
            </a:extLst>
          </p:cNvPr>
          <p:cNvSpPr/>
          <p:nvPr/>
        </p:nvSpPr>
        <p:spPr>
          <a:xfrm>
            <a:off x="2648004" y="3950410"/>
            <a:ext cx="1382232" cy="706647"/>
          </a:xfrm>
          <a:prstGeom prst="roundRect">
            <a:avLst/>
          </a:prstGeom>
          <a:solidFill>
            <a:srgbClr val="B64817"/>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882A1CA3-41C3-4953-BF38-3A71E1519F0E}"/>
              </a:ext>
            </a:extLst>
          </p:cNvPr>
          <p:cNvPicPr>
            <a:picLocks noChangeAspect="1"/>
          </p:cNvPicPr>
          <p:nvPr/>
        </p:nvPicPr>
        <p:blipFill rotWithShape="1">
          <a:blip r:embed="rId8"/>
          <a:srcRect l="23901" t="19845" r="26483" b="15969"/>
          <a:stretch/>
        </p:blipFill>
        <p:spPr>
          <a:xfrm>
            <a:off x="2679934" y="1711271"/>
            <a:ext cx="1797820" cy="1308254"/>
          </a:xfrm>
          <a:prstGeom prst="rect">
            <a:avLst/>
          </a:prstGeom>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0033AFEA-D080-44B7-9119-D98429E9178E}"/>
              </a:ext>
            </a:extLst>
          </p:cNvPr>
          <p:cNvPicPr>
            <a:picLocks noChangeAspect="1"/>
          </p:cNvPicPr>
          <p:nvPr/>
        </p:nvPicPr>
        <p:blipFill rotWithShape="1">
          <a:blip r:embed="rId9"/>
          <a:srcRect l="15000" t="47692" r="56396" b="16124"/>
          <a:stretch/>
        </p:blipFill>
        <p:spPr>
          <a:xfrm>
            <a:off x="5814653" y="1690114"/>
            <a:ext cx="1838603" cy="1308254"/>
          </a:xfrm>
          <a:prstGeom prst="rect">
            <a:avLst/>
          </a:prstGeom>
          <a:effectLst>
            <a:outerShdw blurRad="50800" dist="38100" dir="5400000" algn="t" rotWithShape="0">
              <a:prstClr val="black">
                <a:alpha val="40000"/>
              </a:prstClr>
            </a:outerShdw>
          </a:effectLst>
        </p:spPr>
      </p:pic>
      <p:sp>
        <p:nvSpPr>
          <p:cNvPr id="27" name="Rectangle: Rounded Corners 26">
            <a:hlinkClick r:id="rId10"/>
            <a:extLst>
              <a:ext uri="{FF2B5EF4-FFF2-40B4-BE49-F238E27FC236}">
                <a16:creationId xmlns:a16="http://schemas.microsoft.com/office/drawing/2014/main" id="{9D6F0511-E781-4EEB-A9FB-F63EEA7AE196}"/>
              </a:ext>
            </a:extLst>
          </p:cNvPr>
          <p:cNvSpPr/>
          <p:nvPr/>
        </p:nvSpPr>
        <p:spPr>
          <a:xfrm>
            <a:off x="4343610" y="3950410"/>
            <a:ext cx="1369616" cy="706647"/>
          </a:xfrm>
          <a:prstGeom prst="roundRect">
            <a:avLst/>
          </a:prstGeom>
          <a:solidFill>
            <a:srgbClr val="8B3D91"/>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hlinkClick r:id="rId11"/>
            <a:extLst>
              <a:ext uri="{FF2B5EF4-FFF2-40B4-BE49-F238E27FC236}">
                <a16:creationId xmlns:a16="http://schemas.microsoft.com/office/drawing/2014/main" id="{9336288C-9ED5-4640-BC47-B8E3151F979C}"/>
              </a:ext>
            </a:extLst>
          </p:cNvPr>
          <p:cNvPicPr>
            <a:picLocks noChangeAspect="1"/>
          </p:cNvPicPr>
          <p:nvPr/>
        </p:nvPicPr>
        <p:blipFill>
          <a:blip r:embed="rId12"/>
          <a:stretch>
            <a:fillRect/>
          </a:stretch>
        </p:blipFill>
        <p:spPr>
          <a:xfrm>
            <a:off x="6024163" y="3937667"/>
            <a:ext cx="1377815" cy="719390"/>
          </a:xfrm>
          <a:prstGeom prst="rect">
            <a:avLst/>
          </a:prstGeom>
          <a:scene3d>
            <a:camera prst="orthographicFront"/>
            <a:lightRig rig="threePt" dir="t"/>
          </a:scene3d>
          <a:sp3d>
            <a:bevelT/>
          </a:sp3d>
        </p:spPr>
      </p:pic>
      <p:sp>
        <p:nvSpPr>
          <p:cNvPr id="25" name="TextBox 24">
            <a:extLst>
              <a:ext uri="{FF2B5EF4-FFF2-40B4-BE49-F238E27FC236}">
                <a16:creationId xmlns:a16="http://schemas.microsoft.com/office/drawing/2014/main" id="{F10B01EE-ED28-421F-9B7F-BBC44FCFD538}"/>
              </a:ext>
            </a:extLst>
          </p:cNvPr>
          <p:cNvSpPr txBox="1"/>
          <p:nvPr/>
        </p:nvSpPr>
        <p:spPr>
          <a:xfrm>
            <a:off x="2721673" y="4119067"/>
            <a:ext cx="122301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SQA Exams</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9D3E17F3-7959-4EE3-BB98-5A5F8C8A30C8}"/>
              </a:ext>
            </a:extLst>
          </p:cNvPr>
          <p:cNvSpPr txBox="1"/>
          <p:nvPr/>
        </p:nvSpPr>
        <p:spPr>
          <a:xfrm>
            <a:off x="6145305" y="3985261"/>
            <a:ext cx="11355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Teams HGC- 5E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10B01EE-ED28-421F-9B7F-BBC44FCFD538}"/>
              </a:ext>
            </a:extLst>
          </p:cNvPr>
          <p:cNvSpPr txBox="1"/>
          <p:nvPr/>
        </p:nvSpPr>
        <p:spPr>
          <a:xfrm>
            <a:off x="4402226" y="3985261"/>
            <a:ext cx="12230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OneNote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HGC – 5E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26">
            <a:hlinkClick r:id="rId13"/>
            <a:extLst>
              <a:ext uri="{FF2B5EF4-FFF2-40B4-BE49-F238E27FC236}">
                <a16:creationId xmlns:a16="http://schemas.microsoft.com/office/drawing/2014/main" id="{9D6F0511-E781-4EEB-A9FB-F63EEA7AE196}"/>
              </a:ext>
            </a:extLst>
          </p:cNvPr>
          <p:cNvSpPr/>
          <p:nvPr/>
        </p:nvSpPr>
        <p:spPr>
          <a:xfrm>
            <a:off x="7728137" y="3937667"/>
            <a:ext cx="1369616" cy="706647"/>
          </a:xfrm>
          <a:prstGeom prst="roundRect">
            <a:avLst/>
          </a:prstGeom>
          <a:solidFill>
            <a:srgbClr val="8B3D91"/>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hlinkClick r:id="rId14"/>
            <a:extLst>
              <a:ext uri="{FF2B5EF4-FFF2-40B4-BE49-F238E27FC236}">
                <a16:creationId xmlns:a16="http://schemas.microsoft.com/office/drawing/2014/main" id="{9336288C-9ED5-4640-BC47-B8E3151F979C}"/>
              </a:ext>
            </a:extLst>
          </p:cNvPr>
          <p:cNvPicPr>
            <a:picLocks noChangeAspect="1"/>
          </p:cNvPicPr>
          <p:nvPr/>
        </p:nvPicPr>
        <p:blipFill>
          <a:blip r:embed="rId12"/>
          <a:stretch>
            <a:fillRect/>
          </a:stretch>
        </p:blipFill>
        <p:spPr>
          <a:xfrm>
            <a:off x="9451191" y="3912202"/>
            <a:ext cx="1377815" cy="719390"/>
          </a:xfrm>
          <a:prstGeom prst="rect">
            <a:avLst/>
          </a:prstGeom>
          <a:scene3d>
            <a:camera prst="orthographicFront"/>
            <a:lightRig rig="threePt" dir="t"/>
          </a:scene3d>
          <a:sp3d>
            <a:bevelT/>
          </a:sp3d>
        </p:spPr>
      </p:pic>
      <p:sp>
        <p:nvSpPr>
          <p:cNvPr id="19" name="TextBox 18">
            <a:extLst>
              <a:ext uri="{FF2B5EF4-FFF2-40B4-BE49-F238E27FC236}">
                <a16:creationId xmlns:a16="http://schemas.microsoft.com/office/drawing/2014/main" id="{F10B01EE-ED28-421F-9B7F-BBC44FCFD538}"/>
              </a:ext>
            </a:extLst>
          </p:cNvPr>
          <p:cNvSpPr txBox="1"/>
          <p:nvPr/>
        </p:nvSpPr>
        <p:spPr>
          <a:xfrm>
            <a:off x="7762439" y="3997983"/>
            <a:ext cx="12230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OneNote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HGC – 5C</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9D3E17F3-7959-4EE3-BB98-5A5F8C8A30C8}"/>
              </a:ext>
            </a:extLst>
          </p:cNvPr>
          <p:cNvSpPr txBox="1"/>
          <p:nvPr/>
        </p:nvSpPr>
        <p:spPr>
          <a:xfrm>
            <a:off x="9572333" y="3974196"/>
            <a:ext cx="11355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Teams HGC- 5C</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2980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67841" y="3654643"/>
            <a:ext cx="9144000" cy="1655762"/>
          </a:xfrm>
        </p:spPr>
        <p:txBody>
          <a:bodyPr/>
          <a:lstStyle/>
          <a:p>
            <a:endParaRPr lang="en-GB" dirty="0"/>
          </a:p>
          <a:p>
            <a:r>
              <a:rPr lang="en-GB" sz="3200" dirty="0">
                <a:solidFill>
                  <a:schemeClr val="tx1">
                    <a:lumMod val="50000"/>
                    <a:lumOff val="50000"/>
                  </a:schemeClr>
                </a:solidFill>
              </a:rPr>
              <a:t>SQA Study Skills 20-21 </a:t>
            </a:r>
          </a:p>
        </p:txBody>
      </p:sp>
      <p:pic>
        <p:nvPicPr>
          <p:cNvPr id="4" name="Picture 3">
            <a:extLst>
              <a:ext uri="{FF2B5EF4-FFF2-40B4-BE49-F238E27FC236}">
                <a16:creationId xmlns:a16="http://schemas.microsoft.com/office/drawing/2014/main" id="{90AB935C-2D73-49FB-8837-A77F483DF722}"/>
              </a:ext>
            </a:extLst>
          </p:cNvPr>
          <p:cNvPicPr>
            <a:picLocks noChangeAspect="1" noChangeArrowheads="1"/>
          </p:cNvPicPr>
          <p:nvPr/>
        </p:nvPicPr>
        <p:blipFill rotWithShape="1">
          <a:blip r:embed="rId2" cstate="print"/>
          <a:srcRect l="37824" t="21454" r="47233" b="15454"/>
          <a:stretch/>
        </p:blipFill>
        <p:spPr bwMode="auto">
          <a:xfrm>
            <a:off x="0" y="0"/>
            <a:ext cx="2888974" cy="6858000"/>
          </a:xfrm>
          <a:prstGeom prst="rect">
            <a:avLst/>
          </a:prstGeom>
          <a:noFill/>
          <a:ln w="9525">
            <a:noFill/>
            <a:miter lim="800000"/>
            <a:headEnd/>
            <a:tailEnd/>
          </a:ln>
        </p:spPr>
      </p:pic>
      <p:sp>
        <p:nvSpPr>
          <p:cNvPr id="2" name="Title 1"/>
          <p:cNvSpPr>
            <a:spLocks noGrp="1"/>
          </p:cNvSpPr>
          <p:nvPr>
            <p:ph type="ctrTitle"/>
          </p:nvPr>
        </p:nvSpPr>
        <p:spPr>
          <a:xfrm>
            <a:off x="0" y="1122362"/>
            <a:ext cx="12279682" cy="2387600"/>
          </a:xfrm>
        </p:spPr>
        <p:txBody>
          <a:bodyPr>
            <a:normAutofit/>
          </a:bodyPr>
          <a:lstStyle/>
          <a:p>
            <a:r>
              <a:rPr lang="en-GB" sz="4800" dirty="0" smtClean="0">
                <a:solidFill>
                  <a:schemeClr val="tx1">
                    <a:lumMod val="50000"/>
                    <a:lumOff val="50000"/>
                  </a:schemeClr>
                </a:solidFill>
              </a:rPr>
              <a:t>Higher Design </a:t>
            </a:r>
            <a:r>
              <a:rPr lang="en-GB" sz="4800" dirty="0">
                <a:solidFill>
                  <a:schemeClr val="tx1">
                    <a:lumMod val="50000"/>
                    <a:lumOff val="50000"/>
                  </a:schemeClr>
                </a:solidFill>
              </a:rPr>
              <a:t>and </a:t>
            </a:r>
            <a:r>
              <a:rPr lang="en-GB" sz="4800" dirty="0" smtClean="0">
                <a:solidFill>
                  <a:schemeClr val="tx1">
                    <a:lumMod val="50000"/>
                    <a:lumOff val="50000"/>
                  </a:schemeClr>
                </a:solidFill>
              </a:rPr>
              <a:t>Manufacture</a:t>
            </a:r>
            <a:endParaRPr lang="en-GB" sz="4800" dirty="0">
              <a:solidFill>
                <a:schemeClr val="tx1">
                  <a:lumMod val="50000"/>
                  <a:lumOff val="50000"/>
                </a:schemeClr>
              </a:solidFill>
            </a:endParaRPr>
          </a:p>
        </p:txBody>
      </p:sp>
    </p:spTree>
    <p:extLst>
      <p:ext uri="{BB962C8B-B14F-4D97-AF65-F5344CB8AC3E}">
        <p14:creationId xmlns:p14="http://schemas.microsoft.com/office/powerpoint/2010/main" val="1171318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r>
              <a:rPr lang="en-GB" sz="2400" dirty="0" smtClean="0">
                <a:solidFill>
                  <a:schemeClr val="bg1">
                    <a:lumMod val="65000"/>
                  </a:schemeClr>
                </a:solidFill>
                <a:latin typeface="Century Gothic" pitchFamily="34" charset="0"/>
              </a:rPr>
              <a:t>Higher Design and Manufacture </a:t>
            </a:r>
            <a:endParaRPr lang="en-GB" sz="2400" dirty="0">
              <a:solidFill>
                <a:schemeClr val="bg1">
                  <a:lumMod val="65000"/>
                </a:schemeClr>
              </a:solidFill>
              <a:latin typeface="Century Gothic" pitchFamily="34" charset="0"/>
            </a:endParaRPr>
          </a:p>
        </p:txBody>
      </p:sp>
      <p:sp>
        <p:nvSpPr>
          <p:cNvPr id="3" name="TextBox 2"/>
          <p:cNvSpPr txBox="1"/>
          <p:nvPr/>
        </p:nvSpPr>
        <p:spPr>
          <a:xfrm>
            <a:off x="1384300" y="1346200"/>
            <a:ext cx="9906000" cy="2954655"/>
          </a:xfrm>
          <a:prstGeom prst="rect">
            <a:avLst/>
          </a:prstGeom>
          <a:noFill/>
        </p:spPr>
        <p:txBody>
          <a:bodyPr wrap="square" rtlCol="0">
            <a:spAutoFit/>
          </a:bodyPr>
          <a:lstStyle/>
          <a:p>
            <a:r>
              <a:rPr lang="en-GB" sz="2400" dirty="0" smtClean="0">
                <a:solidFill>
                  <a:srgbClr val="0070C0"/>
                </a:solidFill>
              </a:rPr>
              <a:t>Higher DM - Learning Intentions </a:t>
            </a:r>
            <a:br>
              <a:rPr lang="en-GB" sz="2400" dirty="0" smtClean="0">
                <a:solidFill>
                  <a:srgbClr val="0070C0"/>
                </a:solidFill>
              </a:rPr>
            </a:br>
            <a:r>
              <a:rPr lang="en-GB" sz="2400" dirty="0" smtClean="0">
                <a:solidFill>
                  <a:srgbClr val="0070C0"/>
                </a:solidFill>
              </a:rPr>
              <a:t/>
            </a:r>
            <a:br>
              <a:rPr lang="en-GB" sz="2400" dirty="0" smtClean="0">
                <a:solidFill>
                  <a:srgbClr val="0070C0"/>
                </a:solidFill>
              </a:rPr>
            </a:br>
            <a:r>
              <a:rPr lang="en-GB" dirty="0" smtClean="0"/>
              <a:t>Throughout this presentation you will gain an understanding of:</a:t>
            </a:r>
            <a:r>
              <a:rPr lang="en-GB" sz="2400" dirty="0" smtClean="0">
                <a:solidFill>
                  <a:srgbClr val="0070C0"/>
                </a:solidFill>
              </a:rPr>
              <a:t/>
            </a:r>
            <a:br>
              <a:rPr lang="en-GB" sz="2400" dirty="0" smtClean="0">
                <a:solidFill>
                  <a:srgbClr val="0070C0"/>
                </a:solidFill>
              </a:rPr>
            </a:br>
            <a:endParaRPr lang="en-GB" sz="2400" dirty="0" smtClean="0">
              <a:solidFill>
                <a:srgbClr val="0070C0"/>
              </a:solidFill>
            </a:endParaRPr>
          </a:p>
          <a:p>
            <a:pPr marL="285750" indent="-285750">
              <a:buFont typeface="Arial" panose="020B0604020202020204" pitchFamily="34" charset="0"/>
              <a:buChar char="•"/>
            </a:pPr>
            <a:r>
              <a:rPr lang="en-GB" dirty="0" smtClean="0"/>
              <a:t>Resources used for </a:t>
            </a:r>
            <a:r>
              <a:rPr lang="en-GB" dirty="0"/>
              <a:t>studying Higher Design and Manufacture </a:t>
            </a:r>
          </a:p>
          <a:p>
            <a:pPr marL="285750" indent="-285750">
              <a:buFont typeface="Arial" panose="020B0604020202020204" pitchFamily="34" charset="0"/>
              <a:buChar char="•"/>
            </a:pPr>
            <a:r>
              <a:rPr lang="en-GB" dirty="0" smtClean="0"/>
              <a:t>Studying methods and techniques</a:t>
            </a:r>
          </a:p>
          <a:p>
            <a:pPr marL="285750" indent="-285750">
              <a:buFont typeface="Arial" panose="020B0604020202020204" pitchFamily="34" charset="0"/>
              <a:buChar char="•"/>
            </a:pPr>
            <a:r>
              <a:rPr lang="en-GB" dirty="0" smtClean="0"/>
              <a:t>SQA command words  </a:t>
            </a:r>
          </a:p>
          <a:p>
            <a:endParaRPr lang="en-GB" dirty="0" smtClean="0"/>
          </a:p>
          <a:p>
            <a:endParaRPr lang="en-GB" sz="2400" dirty="0">
              <a:solidFill>
                <a:srgbClr val="0070C0"/>
              </a:solidFill>
            </a:endParaRPr>
          </a:p>
        </p:txBody>
      </p:sp>
      <p:pic>
        <p:nvPicPr>
          <p:cNvPr id="2" name="Picture 1">
            <a:hlinkClick r:id="rId3"/>
          </p:cNvPr>
          <p:cNvPicPr>
            <a:picLocks noChangeAspect="1"/>
          </p:cNvPicPr>
          <p:nvPr/>
        </p:nvPicPr>
        <p:blipFill rotWithShape="1">
          <a:blip r:embed="rId4"/>
          <a:srcRect l="1747" t="22424" r="36302" b="21356"/>
          <a:stretch/>
        </p:blipFill>
        <p:spPr>
          <a:xfrm>
            <a:off x="6866136" y="3896072"/>
            <a:ext cx="4795924" cy="2720076"/>
          </a:xfrm>
          <a:prstGeom prst="rect">
            <a:avLst/>
          </a:prstGeom>
        </p:spPr>
      </p:pic>
      <p:pic>
        <p:nvPicPr>
          <p:cNvPr id="8" name="Picture 7"/>
          <p:cNvPicPr>
            <a:picLocks noChangeAspect="1"/>
          </p:cNvPicPr>
          <p:nvPr/>
        </p:nvPicPr>
        <p:blipFill rotWithShape="1">
          <a:blip r:embed="rId5"/>
          <a:srcRect l="16439" t="58260" r="69075" b="26452"/>
          <a:stretch/>
        </p:blipFill>
        <p:spPr>
          <a:xfrm rot="19563861">
            <a:off x="4925222" y="4874641"/>
            <a:ext cx="1766170" cy="1164920"/>
          </a:xfrm>
          <a:prstGeom prst="rect">
            <a:avLst/>
          </a:prstGeom>
        </p:spPr>
      </p:pic>
    </p:spTree>
    <p:extLst>
      <p:ext uri="{BB962C8B-B14F-4D97-AF65-F5344CB8AC3E}">
        <p14:creationId xmlns:p14="http://schemas.microsoft.com/office/powerpoint/2010/main" val="13369004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r>
              <a:rPr lang="en-GB" sz="2400" dirty="0" smtClean="0">
                <a:solidFill>
                  <a:schemeClr val="bg1">
                    <a:lumMod val="65000"/>
                  </a:schemeClr>
                </a:solidFill>
                <a:latin typeface="Century Gothic" pitchFamily="34" charset="0"/>
              </a:rPr>
              <a:t>Higher Design and Manufacture </a:t>
            </a:r>
            <a:endParaRPr lang="en-GB" sz="2400" dirty="0">
              <a:solidFill>
                <a:schemeClr val="bg1">
                  <a:lumMod val="65000"/>
                </a:schemeClr>
              </a:solidFill>
              <a:latin typeface="Century Gothic" pitchFamily="34" charset="0"/>
            </a:endParaRPr>
          </a:p>
        </p:txBody>
      </p:sp>
      <p:sp>
        <p:nvSpPr>
          <p:cNvPr id="3" name="TextBox 2"/>
          <p:cNvSpPr txBox="1"/>
          <p:nvPr/>
        </p:nvSpPr>
        <p:spPr>
          <a:xfrm>
            <a:off x="1485900" y="1177383"/>
            <a:ext cx="10312400" cy="7294305"/>
          </a:xfrm>
          <a:prstGeom prst="rect">
            <a:avLst/>
          </a:prstGeom>
          <a:noFill/>
        </p:spPr>
        <p:txBody>
          <a:bodyPr wrap="square" rtlCol="0">
            <a:spAutoFit/>
          </a:bodyPr>
          <a:lstStyle/>
          <a:p>
            <a:r>
              <a:rPr lang="en-GB" sz="2400" dirty="0" smtClean="0">
                <a:solidFill>
                  <a:srgbClr val="0070C0"/>
                </a:solidFill>
              </a:rPr>
              <a:t>Resources for Studying Higher Design and Manufacture</a:t>
            </a:r>
            <a:br>
              <a:rPr lang="en-GB" sz="2400" dirty="0" smtClean="0">
                <a:solidFill>
                  <a:srgbClr val="0070C0"/>
                </a:solidFill>
              </a:rPr>
            </a:br>
            <a:r>
              <a:rPr lang="en-GB" sz="2400" dirty="0" smtClean="0">
                <a:solidFill>
                  <a:srgbClr val="0070C0"/>
                </a:solidFill>
              </a:rPr>
              <a:t/>
            </a:r>
            <a:br>
              <a:rPr lang="en-GB" sz="2400" dirty="0" smtClean="0">
                <a:solidFill>
                  <a:srgbClr val="0070C0"/>
                </a:solidFill>
              </a:rPr>
            </a:br>
            <a:r>
              <a:rPr lang="en-GB" b="1" dirty="0" smtClean="0"/>
              <a:t>Books</a:t>
            </a:r>
          </a:p>
          <a:p>
            <a:r>
              <a:rPr lang="en-GB" dirty="0" smtClean="0"/>
              <a:t/>
            </a:r>
            <a:br>
              <a:rPr lang="en-GB" dirty="0" smtClean="0"/>
            </a:br>
            <a:r>
              <a:rPr lang="en-GB" dirty="0" err="1" smtClean="0"/>
              <a:t>Leckie</a:t>
            </a:r>
            <a:r>
              <a:rPr lang="en-GB" dirty="0" smtClean="0"/>
              <a:t> Course Notes – NEW Higher Design and Manufacture </a:t>
            </a:r>
            <a:br>
              <a:rPr lang="en-GB" dirty="0" smtClean="0"/>
            </a:br>
            <a:r>
              <a:rPr lang="en-GB" dirty="0" smtClean="0"/>
              <a:t>(second edition) : Revise for SQA Exams.</a:t>
            </a:r>
            <a:br>
              <a:rPr lang="en-GB" dirty="0" smtClean="0"/>
            </a:br>
            <a:r>
              <a:rPr lang="en-GB" dirty="0" smtClean="0"/>
              <a:t/>
            </a:r>
            <a:br>
              <a:rPr lang="en-GB" dirty="0" smtClean="0"/>
            </a:br>
            <a:r>
              <a:rPr lang="en-GB" dirty="0" smtClean="0"/>
              <a:t>This is available online and in all major book stores RRP £19.99</a:t>
            </a:r>
            <a:br>
              <a:rPr lang="en-GB" dirty="0" smtClean="0"/>
            </a:br>
            <a:r>
              <a:rPr lang="en-GB" dirty="0" smtClean="0"/>
              <a:t/>
            </a:r>
            <a:br>
              <a:rPr lang="en-GB" dirty="0" smtClean="0"/>
            </a:br>
            <a:endParaRPr lang="en-GB" dirty="0" smtClean="0"/>
          </a:p>
          <a:p>
            <a:r>
              <a:rPr lang="en-GB" b="1" dirty="0" smtClean="0"/>
              <a:t>Past Papers </a:t>
            </a:r>
            <a:br>
              <a:rPr lang="en-GB" b="1" dirty="0" smtClean="0"/>
            </a:br>
            <a:r>
              <a:rPr lang="en-GB" b="1" dirty="0" smtClean="0"/>
              <a:t/>
            </a:r>
            <a:br>
              <a:rPr lang="en-GB" b="1" dirty="0" smtClean="0"/>
            </a:br>
            <a:r>
              <a:rPr lang="en-GB" dirty="0" smtClean="0"/>
              <a:t>SQA past papers are available alongside the making schemes on the </a:t>
            </a:r>
            <a:br>
              <a:rPr lang="en-GB" dirty="0" smtClean="0"/>
            </a:br>
            <a:r>
              <a:rPr lang="en-GB" dirty="0" smtClean="0"/>
              <a:t>SQA website or via the link </a:t>
            </a:r>
            <a:r>
              <a:rPr lang="en-GB" dirty="0"/>
              <a:t>below:</a:t>
            </a:r>
            <a:br>
              <a:rPr lang="en-GB" dirty="0"/>
            </a:br>
            <a:r>
              <a:rPr lang="en-GB" dirty="0"/>
              <a:t/>
            </a:r>
            <a:br>
              <a:rPr lang="en-GB" dirty="0"/>
            </a:br>
            <a:r>
              <a:rPr lang="en-GB" dirty="0">
                <a:hlinkClick r:id="rId3"/>
              </a:rPr>
              <a:t>https://</a:t>
            </a:r>
            <a:r>
              <a:rPr lang="en-GB" dirty="0" smtClean="0">
                <a:hlinkClick r:id="rId3"/>
              </a:rPr>
              <a:t>www.sqa.org.uk/sqa/47927.html</a:t>
            </a:r>
            <a:r>
              <a:rPr lang="en-GB" dirty="0" smtClean="0"/>
              <a:t> </a:t>
            </a:r>
            <a:br>
              <a:rPr lang="en-GB" dirty="0" smtClean="0"/>
            </a:br>
            <a:r>
              <a:rPr lang="en-GB" dirty="0" smtClean="0"/>
              <a:t/>
            </a:r>
            <a:br>
              <a:rPr lang="en-GB" dirty="0" smtClean="0"/>
            </a:br>
            <a:endParaRPr lang="en-GB" dirty="0" smtClean="0"/>
          </a:p>
          <a:p>
            <a:r>
              <a:rPr lang="en-GB" dirty="0" smtClean="0"/>
              <a:t/>
            </a:r>
            <a:br>
              <a:rPr lang="en-GB" dirty="0" smtClean="0"/>
            </a:br>
            <a:endParaRPr lang="en-GB" dirty="0" smtClean="0"/>
          </a:p>
          <a:p>
            <a:r>
              <a:rPr lang="en-GB" dirty="0" smtClean="0"/>
              <a:t/>
            </a:r>
            <a:br>
              <a:rPr lang="en-GB" dirty="0" smtClean="0"/>
            </a:br>
            <a:r>
              <a:rPr lang="en-GB" dirty="0" smtClean="0"/>
              <a:t/>
            </a:r>
            <a:br>
              <a:rPr lang="en-GB" dirty="0" smtClean="0"/>
            </a:br>
            <a:endParaRPr lang="en-GB" dirty="0" smtClean="0"/>
          </a:p>
          <a:p>
            <a:endParaRPr lang="en-GB" dirty="0" smtClean="0"/>
          </a:p>
          <a:p>
            <a:endParaRPr lang="en-GB" sz="2400" dirty="0">
              <a:solidFill>
                <a:srgbClr val="0070C0"/>
              </a:solidFill>
            </a:endParaRPr>
          </a:p>
        </p:txBody>
      </p:sp>
      <p:sp>
        <p:nvSpPr>
          <p:cNvPr id="42" name="TextBox 41"/>
          <p:cNvSpPr txBox="1"/>
          <p:nvPr/>
        </p:nvSpPr>
        <p:spPr>
          <a:xfrm>
            <a:off x="9101138" y="4283659"/>
            <a:ext cx="2336800" cy="261610"/>
          </a:xfrm>
          <a:prstGeom prst="rect">
            <a:avLst/>
          </a:prstGeom>
          <a:noFill/>
        </p:spPr>
        <p:txBody>
          <a:bodyPr wrap="square" rtlCol="0">
            <a:spAutoFit/>
          </a:bodyPr>
          <a:lstStyle/>
          <a:p>
            <a:r>
              <a:rPr lang="en-GB" sz="1050" b="1" dirty="0" smtClean="0">
                <a:solidFill>
                  <a:schemeClr val="bg1"/>
                </a:solidFill>
              </a:rPr>
              <a:t>Gymnastics</a:t>
            </a:r>
            <a:endParaRPr lang="en-GB" sz="1050" b="1" dirty="0">
              <a:solidFill>
                <a:schemeClr val="bg1"/>
              </a:solidFill>
            </a:endParaRPr>
          </a:p>
        </p:txBody>
      </p:sp>
      <p:pic>
        <p:nvPicPr>
          <p:cNvPr id="9" name="Picture 8"/>
          <p:cNvPicPr>
            <a:picLocks noChangeAspect="1"/>
          </p:cNvPicPr>
          <p:nvPr/>
        </p:nvPicPr>
        <p:blipFill rotWithShape="1">
          <a:blip r:embed="rId4"/>
          <a:srcRect l="24829" t="33619" r="61078" b="41767"/>
          <a:stretch/>
        </p:blipFill>
        <p:spPr>
          <a:xfrm>
            <a:off x="8335703" y="2000776"/>
            <a:ext cx="1993030" cy="2784782"/>
          </a:xfrm>
          <a:prstGeom prst="rect">
            <a:avLst/>
          </a:prstGeom>
          <a:ln w="28575">
            <a:solidFill>
              <a:schemeClr val="tx1"/>
            </a:solidFill>
          </a:ln>
        </p:spPr>
      </p:pic>
      <p:pic>
        <p:nvPicPr>
          <p:cNvPr id="2" name="Picture 1"/>
          <p:cNvPicPr>
            <a:picLocks noChangeAspect="1"/>
          </p:cNvPicPr>
          <p:nvPr/>
        </p:nvPicPr>
        <p:blipFill rotWithShape="1">
          <a:blip r:embed="rId5"/>
          <a:srcRect l="34315" t="20452" r="35890" b="11164"/>
          <a:stretch/>
        </p:blipFill>
        <p:spPr>
          <a:xfrm rot="643417">
            <a:off x="9940764" y="3772642"/>
            <a:ext cx="1885144" cy="2704207"/>
          </a:xfrm>
          <a:prstGeom prst="rect">
            <a:avLst/>
          </a:prstGeom>
          <a:ln w="28575">
            <a:solidFill>
              <a:schemeClr val="tx1"/>
            </a:solidFill>
          </a:ln>
        </p:spPr>
      </p:pic>
    </p:spTree>
    <p:extLst>
      <p:ext uri="{BB962C8B-B14F-4D97-AF65-F5344CB8AC3E}">
        <p14:creationId xmlns:p14="http://schemas.microsoft.com/office/powerpoint/2010/main" val="32027984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r>
              <a:rPr lang="en-GB" sz="2400" dirty="0" smtClean="0">
                <a:solidFill>
                  <a:schemeClr val="bg1">
                    <a:lumMod val="65000"/>
                  </a:schemeClr>
                </a:solidFill>
                <a:latin typeface="Century Gothic" pitchFamily="34" charset="0"/>
              </a:rPr>
              <a:t>Higher Design and Manufacture </a:t>
            </a:r>
            <a:endParaRPr lang="en-GB" sz="2400" dirty="0">
              <a:solidFill>
                <a:schemeClr val="bg1">
                  <a:lumMod val="65000"/>
                </a:schemeClr>
              </a:solidFill>
              <a:latin typeface="Century Gothic" pitchFamily="34" charset="0"/>
            </a:endParaRPr>
          </a:p>
        </p:txBody>
      </p:sp>
      <p:sp>
        <p:nvSpPr>
          <p:cNvPr id="3" name="TextBox 2"/>
          <p:cNvSpPr txBox="1"/>
          <p:nvPr/>
        </p:nvSpPr>
        <p:spPr>
          <a:xfrm>
            <a:off x="1485900" y="1177383"/>
            <a:ext cx="10312400" cy="8679299"/>
          </a:xfrm>
          <a:prstGeom prst="rect">
            <a:avLst/>
          </a:prstGeom>
          <a:noFill/>
        </p:spPr>
        <p:txBody>
          <a:bodyPr wrap="square" rtlCol="0">
            <a:spAutoFit/>
          </a:bodyPr>
          <a:lstStyle/>
          <a:p>
            <a:r>
              <a:rPr lang="en-GB" sz="2400" dirty="0" smtClean="0">
                <a:solidFill>
                  <a:srgbClr val="0070C0"/>
                </a:solidFill>
              </a:rPr>
              <a:t>Studying Methods and Techniques</a:t>
            </a:r>
            <a:br>
              <a:rPr lang="en-GB" sz="2400" dirty="0" smtClean="0">
                <a:solidFill>
                  <a:srgbClr val="0070C0"/>
                </a:solidFill>
              </a:rPr>
            </a:br>
            <a:r>
              <a:rPr lang="en-GB" sz="2400" dirty="0" smtClean="0">
                <a:solidFill>
                  <a:srgbClr val="0070C0"/>
                </a:solidFill>
              </a:rPr>
              <a:t/>
            </a:r>
            <a:br>
              <a:rPr lang="en-GB" sz="2400" dirty="0" smtClean="0">
                <a:solidFill>
                  <a:srgbClr val="0070C0"/>
                </a:solidFill>
              </a:rPr>
            </a:br>
            <a:r>
              <a:rPr lang="en-GB" dirty="0" smtClean="0"/>
              <a:t>Try to be active when you study, while reading is important it is not a technique on its own. Ensure you do ‘something’ with the information you have read.</a:t>
            </a:r>
            <a:br>
              <a:rPr lang="en-GB" dirty="0" smtClean="0"/>
            </a:br>
            <a:r>
              <a:rPr lang="en-GB" dirty="0" smtClean="0"/>
              <a:t/>
            </a:r>
            <a:br>
              <a:rPr lang="en-GB" dirty="0" smtClean="0"/>
            </a:br>
            <a:r>
              <a:rPr lang="en-GB" dirty="0" smtClean="0"/>
              <a:t>What is ‘something’ … </a:t>
            </a:r>
            <a:br>
              <a:rPr lang="en-GB" dirty="0" smtClean="0"/>
            </a:br>
            <a:endParaRPr lang="en-GB" dirty="0" smtClean="0"/>
          </a:p>
          <a:p>
            <a:r>
              <a:rPr lang="en-GB" b="1" dirty="0" smtClean="0"/>
              <a:t>Colour Coding (Note Taking)</a:t>
            </a:r>
            <a:r>
              <a:rPr lang="en-GB" b="1" dirty="0"/>
              <a:t/>
            </a:r>
            <a:br>
              <a:rPr lang="en-GB" b="1" dirty="0"/>
            </a:br>
            <a:r>
              <a:rPr lang="en-GB" b="1" dirty="0"/>
              <a:t/>
            </a:r>
            <a:br>
              <a:rPr lang="en-GB" b="1" dirty="0"/>
            </a:br>
            <a:r>
              <a:rPr lang="en-GB" dirty="0" smtClean="0"/>
              <a:t>Write down in your own words what you have read. By </a:t>
            </a:r>
            <a:br>
              <a:rPr lang="en-GB" dirty="0" smtClean="0"/>
            </a:br>
            <a:r>
              <a:rPr lang="en-GB" dirty="0" smtClean="0"/>
              <a:t>doing this you can are showing an understanding of your </a:t>
            </a:r>
            <a:br>
              <a:rPr lang="en-GB" dirty="0" smtClean="0"/>
            </a:br>
            <a:r>
              <a:rPr lang="en-GB" dirty="0" smtClean="0"/>
              <a:t>reading. </a:t>
            </a:r>
            <a:br>
              <a:rPr lang="en-GB" dirty="0" smtClean="0"/>
            </a:br>
            <a:r>
              <a:rPr lang="en-GB" dirty="0" smtClean="0"/>
              <a:t/>
            </a:r>
            <a:br>
              <a:rPr lang="en-GB" dirty="0" smtClean="0"/>
            </a:br>
            <a:r>
              <a:rPr lang="en-GB" dirty="0" smtClean="0"/>
              <a:t>Note taking can be colour coded for example write down</a:t>
            </a:r>
            <a:br>
              <a:rPr lang="en-GB" dirty="0" smtClean="0"/>
            </a:br>
            <a:r>
              <a:rPr lang="en-GB" dirty="0" smtClean="0"/>
              <a:t>aesthetic qualities in </a:t>
            </a:r>
            <a:r>
              <a:rPr lang="en-GB" dirty="0" smtClean="0">
                <a:solidFill>
                  <a:srgbClr val="0070C0"/>
                </a:solidFill>
              </a:rPr>
              <a:t>blue</a:t>
            </a:r>
            <a:r>
              <a:rPr lang="en-GB" dirty="0" smtClean="0"/>
              <a:t>, list the description words in </a:t>
            </a:r>
            <a:br>
              <a:rPr lang="en-GB" dirty="0" smtClean="0"/>
            </a:br>
            <a:r>
              <a:rPr lang="en-GB" dirty="0" smtClean="0">
                <a:solidFill>
                  <a:srgbClr val="00B050"/>
                </a:solidFill>
              </a:rPr>
              <a:t>green</a:t>
            </a:r>
            <a:r>
              <a:rPr lang="en-GB" dirty="0" smtClean="0"/>
              <a:t> and effects in </a:t>
            </a:r>
            <a:r>
              <a:rPr lang="en-GB" dirty="0" smtClean="0">
                <a:solidFill>
                  <a:srgbClr val="FF0000"/>
                </a:solidFill>
              </a:rPr>
              <a:t>red</a:t>
            </a:r>
            <a:r>
              <a:rPr lang="en-GB" dirty="0" smtClean="0"/>
              <a:t>. This will help you form a </a:t>
            </a:r>
            <a:br>
              <a:rPr lang="en-GB" dirty="0" smtClean="0"/>
            </a:br>
            <a:r>
              <a:rPr lang="en-GB" dirty="0" smtClean="0"/>
              <a:t>descriptive answer for an aesthetics question in the exam. </a:t>
            </a:r>
            <a:br>
              <a:rPr lang="en-GB" dirty="0" smtClean="0"/>
            </a:br>
            <a:r>
              <a:rPr lang="en-GB" dirty="0" smtClean="0"/>
              <a:t/>
            </a:r>
            <a:br>
              <a:rPr lang="en-GB" dirty="0" smtClean="0"/>
            </a:br>
            <a:r>
              <a:rPr lang="en-GB" dirty="0" smtClean="0"/>
              <a:t>See example opposite. </a:t>
            </a:r>
            <a:br>
              <a:rPr lang="en-GB" dirty="0" smtClean="0"/>
            </a:br>
            <a:r>
              <a:rPr lang="en-GB" dirty="0" smtClean="0"/>
              <a:t/>
            </a:r>
            <a:br>
              <a:rPr lang="en-GB" dirty="0" smtClean="0"/>
            </a:br>
            <a:r>
              <a:rPr lang="en-GB" dirty="0" smtClean="0"/>
              <a:t/>
            </a:r>
            <a:br>
              <a:rPr lang="en-GB" dirty="0" smtClean="0"/>
            </a:br>
            <a:endParaRPr lang="en-GB" dirty="0" smtClean="0"/>
          </a:p>
          <a:p>
            <a:r>
              <a:rPr lang="en-GB" dirty="0" smtClean="0"/>
              <a:t/>
            </a:r>
            <a:br>
              <a:rPr lang="en-GB" dirty="0" smtClean="0"/>
            </a:br>
            <a:endParaRPr lang="en-GB" dirty="0" smtClean="0"/>
          </a:p>
          <a:p>
            <a:r>
              <a:rPr lang="en-GB" dirty="0" smtClean="0"/>
              <a:t/>
            </a:r>
            <a:br>
              <a:rPr lang="en-GB" dirty="0" smtClean="0"/>
            </a:br>
            <a:r>
              <a:rPr lang="en-GB" dirty="0" smtClean="0"/>
              <a:t/>
            </a:r>
            <a:br>
              <a:rPr lang="en-GB" dirty="0" smtClean="0"/>
            </a:br>
            <a:endParaRPr lang="en-GB" dirty="0" smtClean="0"/>
          </a:p>
          <a:p>
            <a:endParaRPr lang="en-GB" dirty="0" smtClean="0"/>
          </a:p>
          <a:p>
            <a:endParaRPr lang="en-GB" sz="2400" dirty="0">
              <a:solidFill>
                <a:srgbClr val="0070C0"/>
              </a:solidFill>
            </a:endParaRPr>
          </a:p>
        </p:txBody>
      </p:sp>
      <p:sp>
        <p:nvSpPr>
          <p:cNvPr id="42" name="TextBox 41"/>
          <p:cNvSpPr txBox="1"/>
          <p:nvPr/>
        </p:nvSpPr>
        <p:spPr>
          <a:xfrm>
            <a:off x="9101138" y="4283659"/>
            <a:ext cx="2336800" cy="261610"/>
          </a:xfrm>
          <a:prstGeom prst="rect">
            <a:avLst/>
          </a:prstGeom>
          <a:noFill/>
        </p:spPr>
        <p:txBody>
          <a:bodyPr wrap="square" rtlCol="0">
            <a:spAutoFit/>
          </a:bodyPr>
          <a:lstStyle/>
          <a:p>
            <a:r>
              <a:rPr lang="en-GB" sz="1050" b="1" dirty="0" smtClean="0">
                <a:solidFill>
                  <a:schemeClr val="bg1"/>
                </a:solidFill>
              </a:rPr>
              <a:t>Gymnastics</a:t>
            </a:r>
            <a:endParaRPr lang="en-GB" sz="1050" b="1" dirty="0">
              <a:solidFill>
                <a:schemeClr val="bg1"/>
              </a:solidFill>
            </a:endParaRPr>
          </a:p>
        </p:txBody>
      </p:sp>
      <p:pic>
        <p:nvPicPr>
          <p:cNvPr id="7" name="Picture 6"/>
          <p:cNvPicPr>
            <a:picLocks noChangeAspect="1"/>
          </p:cNvPicPr>
          <p:nvPr/>
        </p:nvPicPr>
        <p:blipFill rotWithShape="1">
          <a:blip r:embed="rId3"/>
          <a:srcRect l="55581" t="35904" r="5480" b="13301"/>
          <a:stretch/>
        </p:blipFill>
        <p:spPr>
          <a:xfrm>
            <a:off x="8402354" y="2851594"/>
            <a:ext cx="3294346" cy="2685892"/>
          </a:xfrm>
          <a:prstGeom prst="rect">
            <a:avLst/>
          </a:prstGeom>
        </p:spPr>
      </p:pic>
      <p:pic>
        <p:nvPicPr>
          <p:cNvPr id="8" name="Picture 7"/>
          <p:cNvPicPr>
            <a:picLocks noChangeAspect="1"/>
          </p:cNvPicPr>
          <p:nvPr/>
        </p:nvPicPr>
        <p:blipFill rotWithShape="1">
          <a:blip r:embed="rId3"/>
          <a:srcRect l="30000" t="50534" r="47192" b="36973"/>
          <a:stretch/>
        </p:blipFill>
        <p:spPr>
          <a:xfrm>
            <a:off x="8768218" y="5747244"/>
            <a:ext cx="2780778" cy="951978"/>
          </a:xfrm>
          <a:prstGeom prst="rect">
            <a:avLst/>
          </a:prstGeom>
        </p:spPr>
      </p:pic>
      <p:pic>
        <p:nvPicPr>
          <p:cNvPr id="10" name="Picture 9"/>
          <p:cNvPicPr>
            <a:picLocks noChangeAspect="1"/>
          </p:cNvPicPr>
          <p:nvPr/>
        </p:nvPicPr>
        <p:blipFill rotWithShape="1">
          <a:blip r:embed="rId3"/>
          <a:srcRect l="37706" t="64343" r="54691" b="13959"/>
          <a:stretch/>
        </p:blipFill>
        <p:spPr>
          <a:xfrm>
            <a:off x="7475428" y="5056109"/>
            <a:ext cx="926926" cy="1653436"/>
          </a:xfrm>
          <a:prstGeom prst="rect">
            <a:avLst/>
          </a:prstGeom>
        </p:spPr>
      </p:pic>
    </p:spTree>
    <p:extLst>
      <p:ext uri="{BB962C8B-B14F-4D97-AF65-F5344CB8AC3E}">
        <p14:creationId xmlns:p14="http://schemas.microsoft.com/office/powerpoint/2010/main" val="16300884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671" t="25411" r="50582" b="23630"/>
          <a:stretch/>
        </p:blipFill>
        <p:spPr>
          <a:xfrm>
            <a:off x="10085410" y="4414464"/>
            <a:ext cx="1816275" cy="1822153"/>
          </a:xfrm>
          <a:prstGeom prst="rect">
            <a:avLst/>
          </a:prstGeom>
        </p:spPr>
      </p:pic>
      <p:pic>
        <p:nvPicPr>
          <p:cNvPr id="4" name="Picture 3"/>
          <p:cNvPicPr>
            <a:picLocks noChangeAspect="1" noChangeArrowheads="1"/>
          </p:cNvPicPr>
          <p:nvPr/>
        </p:nvPicPr>
        <p:blipFill>
          <a:blip r:embed="rId3"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r>
              <a:rPr lang="en-GB" sz="2400" dirty="0" smtClean="0">
                <a:solidFill>
                  <a:schemeClr val="bg1">
                    <a:lumMod val="65000"/>
                  </a:schemeClr>
                </a:solidFill>
                <a:latin typeface="Century Gothic" pitchFamily="34" charset="0"/>
              </a:rPr>
              <a:t>Higher Design and Manufacture </a:t>
            </a:r>
            <a:endParaRPr lang="en-GB" sz="2400" dirty="0">
              <a:solidFill>
                <a:schemeClr val="bg1">
                  <a:lumMod val="65000"/>
                </a:schemeClr>
              </a:solidFill>
              <a:latin typeface="Century Gothic" pitchFamily="34" charset="0"/>
            </a:endParaRPr>
          </a:p>
        </p:txBody>
      </p:sp>
      <p:sp>
        <p:nvSpPr>
          <p:cNvPr id="3" name="TextBox 2"/>
          <p:cNvSpPr txBox="1"/>
          <p:nvPr/>
        </p:nvSpPr>
        <p:spPr>
          <a:xfrm>
            <a:off x="1485900" y="1177383"/>
            <a:ext cx="6593388" cy="9879628"/>
          </a:xfrm>
          <a:prstGeom prst="rect">
            <a:avLst/>
          </a:prstGeom>
          <a:noFill/>
        </p:spPr>
        <p:txBody>
          <a:bodyPr wrap="square" rtlCol="0">
            <a:spAutoFit/>
          </a:bodyPr>
          <a:lstStyle/>
          <a:p>
            <a:r>
              <a:rPr lang="en-GB" sz="2400" dirty="0" smtClean="0">
                <a:solidFill>
                  <a:srgbClr val="0070C0"/>
                </a:solidFill>
              </a:rPr>
              <a:t>Studying Methods and Techniques</a:t>
            </a:r>
            <a:br>
              <a:rPr lang="en-GB" sz="2400" dirty="0" smtClean="0">
                <a:solidFill>
                  <a:srgbClr val="0070C0"/>
                </a:solidFill>
              </a:rPr>
            </a:br>
            <a:r>
              <a:rPr lang="en-GB" sz="2400" dirty="0" smtClean="0">
                <a:solidFill>
                  <a:srgbClr val="0070C0"/>
                </a:solidFill>
              </a:rPr>
              <a:t/>
            </a:r>
            <a:br>
              <a:rPr lang="en-GB" sz="2400" dirty="0" smtClean="0">
                <a:solidFill>
                  <a:srgbClr val="0070C0"/>
                </a:solidFill>
              </a:rPr>
            </a:br>
            <a:r>
              <a:rPr lang="en-GB" b="1" dirty="0" smtClean="0"/>
              <a:t>Mind Maps (Note Taking)</a:t>
            </a:r>
            <a:br>
              <a:rPr lang="en-GB" b="1" dirty="0" smtClean="0"/>
            </a:br>
            <a:r>
              <a:rPr lang="en-GB" b="1" dirty="0" smtClean="0"/>
              <a:t/>
            </a:r>
            <a:br>
              <a:rPr lang="en-GB" b="1" dirty="0" smtClean="0"/>
            </a:br>
            <a:r>
              <a:rPr lang="en-GB" sz="1600" dirty="0"/>
              <a:t>Mind maps can be more effective than other brainstorming and linear note-taking methods for a number of </a:t>
            </a:r>
            <a:r>
              <a:rPr lang="en-GB" sz="1600" dirty="0" smtClean="0"/>
              <a:t>reasons; mind </a:t>
            </a:r>
            <a:r>
              <a:rPr lang="en-GB" sz="1600" dirty="0"/>
              <a:t>maps link and group concepts together through natural associations. This helps generate more ideas, find deeper meaning in your subject, and also prompt you to fill in more or find what you're missing</a:t>
            </a:r>
            <a:r>
              <a:rPr lang="en-GB" sz="1600" dirty="0" smtClean="0"/>
              <a:t>.</a:t>
            </a:r>
            <a:br>
              <a:rPr lang="en-GB" sz="1600" dirty="0" smtClean="0"/>
            </a:br>
            <a:r>
              <a:rPr lang="en-GB" sz="1600" dirty="0" smtClean="0"/>
              <a:t/>
            </a:r>
            <a:br>
              <a:rPr lang="en-GB" sz="1600" dirty="0" smtClean="0"/>
            </a:br>
            <a:r>
              <a:rPr lang="en-GB" sz="1600" dirty="0" smtClean="0"/>
              <a:t>See opposite for example of members of the design team.</a:t>
            </a:r>
            <a:r>
              <a:rPr lang="en-GB" dirty="0" smtClean="0"/>
              <a:t/>
            </a:r>
            <a:br>
              <a:rPr lang="en-GB" dirty="0" smtClean="0"/>
            </a:br>
            <a:r>
              <a:rPr lang="en-GB" b="1" dirty="0" smtClean="0"/>
              <a:t/>
            </a:r>
            <a:br>
              <a:rPr lang="en-GB" b="1" dirty="0" smtClean="0"/>
            </a:br>
            <a:r>
              <a:rPr lang="en-GB" b="1" dirty="0" smtClean="0"/>
              <a:t>Flash Cards (Note Taking)</a:t>
            </a:r>
            <a:br>
              <a:rPr lang="en-GB" b="1" dirty="0" smtClean="0"/>
            </a:br>
            <a:r>
              <a:rPr lang="en-GB" b="1" dirty="0" smtClean="0"/>
              <a:t/>
            </a:r>
            <a:br>
              <a:rPr lang="en-GB" b="1" dirty="0" smtClean="0"/>
            </a:br>
            <a:r>
              <a:rPr lang="en-GB" sz="1600" dirty="0" smtClean="0"/>
              <a:t>Create flash cards and use them to play memory games. Get people to ask you questions regarding the information on the cards. You can find revision cards for Design </a:t>
            </a:r>
            <a:r>
              <a:rPr lang="en-GB" sz="1600" dirty="0"/>
              <a:t>and Manufacture </a:t>
            </a:r>
            <a:r>
              <a:rPr lang="en-GB" sz="1600" dirty="0" smtClean="0"/>
              <a:t>here:</a:t>
            </a:r>
            <a:r>
              <a:rPr lang="en-GB" dirty="0" smtClean="0"/>
              <a:t/>
            </a:r>
            <a:br>
              <a:rPr lang="en-GB" dirty="0" smtClean="0"/>
            </a:br>
            <a:r>
              <a:rPr lang="en-GB" dirty="0" smtClean="0"/>
              <a:t/>
            </a:r>
            <a:br>
              <a:rPr lang="en-GB" dirty="0" smtClean="0"/>
            </a:br>
            <a:r>
              <a:rPr lang="en-GB" sz="1400" dirty="0" smtClean="0">
                <a:hlinkClick r:id="rId4"/>
              </a:rPr>
              <a:t>https</a:t>
            </a:r>
            <a:r>
              <a:rPr lang="en-GB" sz="1400" dirty="0">
                <a:hlinkClick r:id="rId4"/>
              </a:rPr>
              <a:t>://</a:t>
            </a:r>
            <a:r>
              <a:rPr lang="en-GB" sz="1400" dirty="0" smtClean="0">
                <a:hlinkClick r:id="rId4"/>
              </a:rPr>
              <a:t>www.technologystudent.com/despro_flsh/all_revcards1.html</a:t>
            </a:r>
            <a:r>
              <a:rPr lang="en-GB" sz="1400" dirty="0" smtClean="0"/>
              <a:t> </a:t>
            </a:r>
            <a:r>
              <a:rPr lang="en-GB" dirty="0" smtClean="0"/>
              <a:t/>
            </a:r>
            <a:br>
              <a:rPr lang="en-GB" dirty="0" smtClean="0"/>
            </a:br>
            <a:r>
              <a:rPr lang="en-GB" dirty="0" smtClean="0"/>
              <a:t/>
            </a:r>
            <a:br>
              <a:rPr lang="en-GB" dirty="0" smtClean="0"/>
            </a:br>
            <a:r>
              <a:rPr lang="en-GB" sz="1600" dirty="0" smtClean="0"/>
              <a:t>This may inspire you to make your own too. </a:t>
            </a:r>
            <a:r>
              <a:rPr lang="en-GB" b="1" dirty="0" smtClean="0"/>
              <a:t/>
            </a:r>
            <a:br>
              <a:rPr lang="en-GB" b="1" dirty="0" smtClean="0"/>
            </a:br>
            <a:r>
              <a:rPr lang="en-GB" b="1" dirty="0" smtClean="0"/>
              <a:t/>
            </a:r>
            <a:br>
              <a:rPr lang="en-GB" b="1" dirty="0" smtClean="0"/>
            </a:br>
            <a:r>
              <a:rPr lang="en-GB" b="1" dirty="0"/>
              <a:t/>
            </a:r>
            <a:br>
              <a:rPr lang="en-GB" b="1" dirty="0"/>
            </a:br>
            <a:r>
              <a:rPr lang="en-GB" b="1" dirty="0"/>
              <a:t/>
            </a:r>
            <a:br>
              <a:rPr lang="en-GB" b="1" dirty="0"/>
            </a:br>
            <a:r>
              <a:rPr lang="en-GB" dirty="0" smtClean="0"/>
              <a:t/>
            </a:r>
            <a:br>
              <a:rPr lang="en-GB" dirty="0" smtClean="0"/>
            </a:br>
            <a:r>
              <a:rPr lang="en-GB" dirty="0" smtClean="0"/>
              <a:t/>
            </a:r>
            <a:br>
              <a:rPr lang="en-GB" dirty="0" smtClean="0"/>
            </a:br>
            <a:r>
              <a:rPr lang="en-GB" dirty="0" smtClean="0"/>
              <a:t/>
            </a:r>
            <a:br>
              <a:rPr lang="en-GB" dirty="0" smtClean="0"/>
            </a:br>
            <a:endParaRPr lang="en-GB" dirty="0" smtClean="0"/>
          </a:p>
          <a:p>
            <a:r>
              <a:rPr lang="en-GB" dirty="0" smtClean="0"/>
              <a:t/>
            </a:r>
            <a:br>
              <a:rPr lang="en-GB" dirty="0" smtClean="0"/>
            </a:br>
            <a:endParaRPr lang="en-GB" dirty="0" smtClean="0"/>
          </a:p>
          <a:p>
            <a:r>
              <a:rPr lang="en-GB" dirty="0" smtClean="0"/>
              <a:t/>
            </a:r>
            <a:br>
              <a:rPr lang="en-GB" dirty="0" smtClean="0"/>
            </a:br>
            <a:r>
              <a:rPr lang="en-GB" dirty="0" smtClean="0"/>
              <a:t/>
            </a:r>
            <a:br>
              <a:rPr lang="en-GB" dirty="0" smtClean="0"/>
            </a:br>
            <a:endParaRPr lang="en-GB" dirty="0" smtClean="0"/>
          </a:p>
          <a:p>
            <a:endParaRPr lang="en-GB" dirty="0" smtClean="0"/>
          </a:p>
          <a:p>
            <a:endParaRPr lang="en-GB" sz="2400" dirty="0">
              <a:solidFill>
                <a:srgbClr val="0070C0"/>
              </a:solidFill>
            </a:endParaRPr>
          </a:p>
        </p:txBody>
      </p:sp>
      <p:sp>
        <p:nvSpPr>
          <p:cNvPr id="42" name="TextBox 41"/>
          <p:cNvSpPr txBox="1"/>
          <p:nvPr/>
        </p:nvSpPr>
        <p:spPr>
          <a:xfrm>
            <a:off x="9101138" y="4283659"/>
            <a:ext cx="2336800" cy="261610"/>
          </a:xfrm>
          <a:prstGeom prst="rect">
            <a:avLst/>
          </a:prstGeom>
          <a:noFill/>
        </p:spPr>
        <p:txBody>
          <a:bodyPr wrap="square" rtlCol="0">
            <a:spAutoFit/>
          </a:bodyPr>
          <a:lstStyle/>
          <a:p>
            <a:r>
              <a:rPr lang="en-GB" sz="1050" b="1" dirty="0" smtClean="0">
                <a:solidFill>
                  <a:schemeClr val="bg1"/>
                </a:solidFill>
              </a:rPr>
              <a:t>Gymnastics</a:t>
            </a:r>
            <a:endParaRPr lang="en-GB" sz="1050" b="1" dirty="0">
              <a:solidFill>
                <a:schemeClr val="bg1"/>
              </a:solidFill>
            </a:endParaRPr>
          </a:p>
        </p:txBody>
      </p:sp>
      <p:pic>
        <p:nvPicPr>
          <p:cNvPr id="3074" name="Picture 2" descr="https://encrypted-tbn0.gstatic.com/images?q=tbn:ANd9GcS-fFCljQ9JAHrVZzxLpwKifFjMPMKGeHaXZ3u1hoY7znbdYIWAUK1_HtcfUsk:https://l.imgt.es/resource-preview-imgs/469b6967-12e3-42a6-8cce-0a5e6ca8bd73%252FFlashCardsCover.crop_266x200_17%252C0.preview.jpg%3Fprofile%3Dmax500x190&amp;s"/>
          <p:cNvPicPr>
            <a:picLocks noChangeAspect="1" noChangeArrowheads="1"/>
          </p:cNvPicPr>
          <p:nvPr/>
        </p:nvPicPr>
        <p:blipFill rotWithShape="1">
          <a:blip r:embed="rId5">
            <a:extLst>
              <a:ext uri="{28A0092B-C50C-407E-A947-70E740481C1C}">
                <a14:useLocalDpi xmlns:a14="http://schemas.microsoft.com/office/drawing/2010/main" val="0"/>
              </a:ext>
            </a:extLst>
          </a:blip>
          <a:srcRect r="4695"/>
          <a:stretch/>
        </p:blipFill>
        <p:spPr bwMode="auto">
          <a:xfrm rot="20581277">
            <a:off x="8329764" y="5209189"/>
            <a:ext cx="1819600" cy="14378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a:srcRect l="45678" t="43620" r="36342" b="14363"/>
          <a:stretch/>
        </p:blipFill>
        <p:spPr>
          <a:xfrm rot="16200000">
            <a:off x="9041412" y="1385549"/>
            <a:ext cx="2181028" cy="3185613"/>
          </a:xfrm>
          <a:prstGeom prst="rect">
            <a:avLst/>
          </a:prstGeom>
          <a:ln w="28575">
            <a:solidFill>
              <a:schemeClr val="tx1"/>
            </a:solidFill>
          </a:ln>
        </p:spPr>
      </p:pic>
    </p:spTree>
    <p:extLst>
      <p:ext uri="{BB962C8B-B14F-4D97-AF65-F5344CB8AC3E}">
        <p14:creationId xmlns:p14="http://schemas.microsoft.com/office/powerpoint/2010/main" val="1965968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r>
              <a:rPr lang="en-GB" sz="2400" dirty="0" smtClean="0">
                <a:solidFill>
                  <a:schemeClr val="bg1">
                    <a:lumMod val="65000"/>
                  </a:schemeClr>
                </a:solidFill>
                <a:latin typeface="Century Gothic" pitchFamily="34" charset="0"/>
              </a:rPr>
              <a:t>Study Skills </a:t>
            </a:r>
            <a:endParaRPr lang="en-GB" sz="2400" dirty="0">
              <a:solidFill>
                <a:schemeClr val="bg1">
                  <a:lumMod val="65000"/>
                </a:schemeClr>
              </a:solidFill>
              <a:latin typeface="Century Gothic" pitchFamily="34" charset="0"/>
            </a:endParaRPr>
          </a:p>
        </p:txBody>
      </p:sp>
      <p:pic>
        <p:nvPicPr>
          <p:cNvPr id="7" name="Picture 6"/>
          <p:cNvPicPr>
            <a:picLocks noChangeAspect="1"/>
          </p:cNvPicPr>
          <p:nvPr/>
        </p:nvPicPr>
        <p:blipFill rotWithShape="1">
          <a:blip r:embed="rId3">
            <a:biLevel thresh="50000"/>
          </a:blip>
          <a:srcRect l="27232" t="38672" r="40937" b="22005"/>
          <a:stretch/>
        </p:blipFill>
        <p:spPr>
          <a:xfrm>
            <a:off x="8137075" y="2681673"/>
            <a:ext cx="4468585" cy="4416358"/>
          </a:xfrm>
          <a:prstGeom prst="rect">
            <a:avLst/>
          </a:prstGeom>
          <a:effectLst>
            <a:softEdge rad="457200"/>
          </a:effectLst>
        </p:spPr>
      </p:pic>
      <p:sp>
        <p:nvSpPr>
          <p:cNvPr id="3" name="TextBox 2"/>
          <p:cNvSpPr txBox="1"/>
          <p:nvPr/>
        </p:nvSpPr>
        <p:spPr>
          <a:xfrm>
            <a:off x="1324142" y="985252"/>
            <a:ext cx="9906000" cy="6801862"/>
          </a:xfrm>
          <a:prstGeom prst="rect">
            <a:avLst/>
          </a:prstGeom>
          <a:noFill/>
        </p:spPr>
        <p:txBody>
          <a:bodyPr wrap="square" rtlCol="0">
            <a:spAutoFit/>
          </a:bodyPr>
          <a:lstStyle/>
          <a:p>
            <a:r>
              <a:rPr lang="en-GB" sz="2400" dirty="0" smtClean="0">
                <a:solidFill>
                  <a:srgbClr val="0070C0"/>
                </a:solidFill>
              </a:rPr>
              <a:t>How to prepare for studying</a:t>
            </a:r>
            <a:br>
              <a:rPr lang="en-GB" sz="2400" dirty="0" smtClean="0">
                <a:solidFill>
                  <a:srgbClr val="0070C0"/>
                </a:solidFill>
              </a:rPr>
            </a:br>
            <a:r>
              <a:rPr lang="en-GB" sz="2400" dirty="0" smtClean="0">
                <a:solidFill>
                  <a:srgbClr val="0070C0"/>
                </a:solidFill>
              </a:rPr>
              <a:t/>
            </a:r>
            <a:br>
              <a:rPr lang="en-GB" sz="2400" dirty="0" smtClean="0">
                <a:solidFill>
                  <a:srgbClr val="0070C0"/>
                </a:solidFill>
              </a:rPr>
            </a:br>
            <a:r>
              <a:rPr lang="en-GB" dirty="0" smtClean="0"/>
              <a:t>It is essential that you take time to prepare and organise yourself before you study for all of your SQA exams. </a:t>
            </a:r>
            <a:r>
              <a:rPr lang="en-GB" sz="2400" dirty="0" smtClean="0">
                <a:solidFill>
                  <a:srgbClr val="0070C0"/>
                </a:solidFill>
              </a:rPr>
              <a:t/>
            </a:r>
            <a:br>
              <a:rPr lang="en-GB" sz="2400" dirty="0" smtClean="0">
                <a:solidFill>
                  <a:srgbClr val="0070C0"/>
                </a:solidFill>
              </a:rPr>
            </a:br>
            <a:endParaRPr lang="en-GB" sz="2400" dirty="0" smtClean="0">
              <a:solidFill>
                <a:srgbClr val="0070C0"/>
              </a:solidFill>
            </a:endParaRPr>
          </a:p>
          <a:p>
            <a:r>
              <a:rPr lang="en-GB" b="1" dirty="0" smtClean="0"/>
              <a:t>General preparation:</a:t>
            </a:r>
            <a:r>
              <a:rPr lang="en-GB" dirty="0" smtClean="0"/>
              <a:t/>
            </a:r>
            <a:br>
              <a:rPr lang="en-GB" dirty="0" smtClean="0"/>
            </a:br>
            <a:endParaRPr lang="en-GB" dirty="0" smtClean="0"/>
          </a:p>
          <a:p>
            <a:pPr marL="285750" indent="-285750">
              <a:buFont typeface="Arial" panose="020B0604020202020204" pitchFamily="34" charset="0"/>
              <a:buChar char="•"/>
            </a:pPr>
            <a:r>
              <a:rPr lang="en-GB" dirty="0" smtClean="0"/>
              <a:t>Leave enough time to revise – do not cram revision in the night before an exam</a:t>
            </a:r>
          </a:p>
          <a:p>
            <a:pPr marL="285750" indent="-285750">
              <a:buFont typeface="Arial" panose="020B0604020202020204" pitchFamily="34" charset="0"/>
              <a:buChar char="•"/>
            </a:pPr>
            <a:r>
              <a:rPr lang="en-GB" dirty="0" smtClean="0"/>
              <a:t>Keep your class notes and jotters neat and organised throughout the academic year</a:t>
            </a:r>
          </a:p>
          <a:p>
            <a:pPr marL="285750" indent="-285750">
              <a:buFont typeface="Arial" panose="020B0604020202020204" pitchFamily="34" charset="0"/>
              <a:buChar char="•"/>
            </a:pPr>
            <a:r>
              <a:rPr lang="en-GB" dirty="0" smtClean="0"/>
              <a:t>Find a quiet place to study and organise your materials </a:t>
            </a:r>
          </a:p>
          <a:p>
            <a:pPr marL="285750" indent="-285750">
              <a:buFont typeface="Arial" panose="020B0604020202020204" pitchFamily="34" charset="0"/>
              <a:buChar char="•"/>
            </a:pPr>
            <a:r>
              <a:rPr lang="en-GB" dirty="0" smtClean="0"/>
              <a:t>Put your mobile phone off and in another room</a:t>
            </a:r>
          </a:p>
          <a:p>
            <a:pPr marL="285750" indent="-285750">
              <a:buFont typeface="Arial" panose="020B0604020202020204" pitchFamily="34" charset="0"/>
              <a:buChar char="•"/>
            </a:pPr>
            <a:r>
              <a:rPr lang="en-GB" dirty="0" smtClean="0"/>
              <a:t>Eat </a:t>
            </a:r>
            <a:r>
              <a:rPr lang="en-GB" dirty="0"/>
              <a:t>‘brain food’ before you begin </a:t>
            </a:r>
            <a:r>
              <a:rPr lang="en-GB" dirty="0" smtClean="0"/>
              <a:t>studying</a:t>
            </a:r>
          </a:p>
          <a:p>
            <a:pPr marL="285750" indent="-285750">
              <a:buFont typeface="Arial" panose="020B0604020202020204" pitchFamily="34" charset="0"/>
              <a:buChar char="•"/>
            </a:pPr>
            <a:r>
              <a:rPr lang="en-GB" dirty="0" smtClean="0"/>
              <a:t>Set goals and take regular breaks to retain your attention and focus</a:t>
            </a:r>
            <a:br>
              <a:rPr lang="en-GB" dirty="0" smtClean="0"/>
            </a:br>
            <a:r>
              <a:rPr lang="en-GB" dirty="0" smtClean="0"/>
              <a:t>(study a little and often)</a:t>
            </a:r>
            <a:br>
              <a:rPr lang="en-GB" dirty="0" smtClean="0"/>
            </a:br>
            <a:r>
              <a:rPr lang="en-GB" dirty="0" smtClean="0"/>
              <a:t/>
            </a:r>
            <a:br>
              <a:rPr lang="en-GB" dirty="0" smtClean="0"/>
            </a:br>
            <a:r>
              <a:rPr lang="en-GB" dirty="0" smtClean="0"/>
              <a:t>Why not try out the </a:t>
            </a:r>
            <a:r>
              <a:rPr lang="en-GB" dirty="0" err="1" smtClean="0"/>
              <a:t>Pomodoro</a:t>
            </a:r>
            <a:r>
              <a:rPr lang="en-GB" dirty="0" smtClean="0"/>
              <a:t> technique:</a:t>
            </a:r>
            <a:r>
              <a:rPr lang="en-GB" dirty="0"/>
              <a:t/>
            </a:r>
            <a:br>
              <a:rPr lang="en-GB" dirty="0"/>
            </a:br>
            <a:r>
              <a:rPr lang="en-GB" sz="1600" dirty="0">
                <a:hlinkClick r:id="rId4"/>
              </a:rPr>
              <a:t>https://</a:t>
            </a:r>
            <a:r>
              <a:rPr lang="en-GB" sz="1600" dirty="0" smtClean="0">
                <a:hlinkClick r:id="rId4"/>
              </a:rPr>
              <a:t>www.youtube.com/watch?v=1l4w7uHdNaQ</a:t>
            </a:r>
            <a:r>
              <a:rPr lang="en-GB" sz="1600" dirty="0" smtClean="0"/>
              <a:t> </a:t>
            </a:r>
            <a:r>
              <a:rPr lang="en-GB" dirty="0" smtClean="0"/>
              <a:t/>
            </a:r>
            <a:br>
              <a:rPr lang="en-GB" dirty="0" smtClean="0"/>
            </a:br>
            <a:endParaRPr lang="en-GB" dirty="0" smtClean="0"/>
          </a:p>
          <a:p>
            <a:r>
              <a:rPr lang="en-GB" dirty="0" smtClean="0"/>
              <a:t/>
            </a:r>
            <a:br>
              <a:rPr lang="en-GB" dirty="0" smtClean="0"/>
            </a:br>
            <a:r>
              <a:rPr lang="en-GB" dirty="0" smtClean="0"/>
              <a:t/>
            </a:r>
            <a:br>
              <a:rPr lang="en-GB" dirty="0" smtClean="0"/>
            </a:br>
            <a:endParaRPr lang="en-GB" dirty="0" smtClean="0"/>
          </a:p>
          <a:p>
            <a:endParaRPr lang="en-GB" dirty="0" smtClean="0"/>
          </a:p>
          <a:p>
            <a:endParaRPr lang="en-GB" sz="2400" dirty="0">
              <a:solidFill>
                <a:srgbClr val="0070C0"/>
              </a:solidFill>
            </a:endParaRPr>
          </a:p>
        </p:txBody>
      </p:sp>
    </p:spTree>
    <p:extLst>
      <p:ext uri="{BB962C8B-B14F-4D97-AF65-F5344CB8AC3E}">
        <p14:creationId xmlns:p14="http://schemas.microsoft.com/office/powerpoint/2010/main" val="12742731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r>
              <a:rPr lang="en-GB" sz="2400" dirty="0" smtClean="0">
                <a:solidFill>
                  <a:schemeClr val="bg1">
                    <a:lumMod val="65000"/>
                  </a:schemeClr>
                </a:solidFill>
                <a:latin typeface="Century Gothic" pitchFamily="34" charset="0"/>
              </a:rPr>
              <a:t>Higher Design and Manufacture </a:t>
            </a:r>
            <a:endParaRPr lang="en-GB" sz="2400" dirty="0">
              <a:solidFill>
                <a:schemeClr val="bg1">
                  <a:lumMod val="65000"/>
                </a:schemeClr>
              </a:solidFill>
              <a:latin typeface="Century Gothic" pitchFamily="34" charset="0"/>
            </a:endParaRPr>
          </a:p>
        </p:txBody>
      </p:sp>
      <p:sp>
        <p:nvSpPr>
          <p:cNvPr id="3" name="TextBox 2"/>
          <p:cNvSpPr txBox="1"/>
          <p:nvPr/>
        </p:nvSpPr>
        <p:spPr>
          <a:xfrm>
            <a:off x="1485900" y="1177383"/>
            <a:ext cx="6831382" cy="9417963"/>
          </a:xfrm>
          <a:prstGeom prst="rect">
            <a:avLst/>
          </a:prstGeom>
          <a:noFill/>
        </p:spPr>
        <p:txBody>
          <a:bodyPr wrap="square" rtlCol="0">
            <a:spAutoFit/>
          </a:bodyPr>
          <a:lstStyle/>
          <a:p>
            <a:r>
              <a:rPr lang="en-GB" sz="2400" dirty="0" smtClean="0">
                <a:solidFill>
                  <a:srgbClr val="0070C0"/>
                </a:solidFill>
              </a:rPr>
              <a:t>Studying Methods and Techniques</a:t>
            </a:r>
            <a:br>
              <a:rPr lang="en-GB" sz="2400" dirty="0" smtClean="0">
                <a:solidFill>
                  <a:srgbClr val="0070C0"/>
                </a:solidFill>
              </a:rPr>
            </a:br>
            <a:endParaRPr lang="en-GB" sz="2400" dirty="0" smtClean="0">
              <a:solidFill>
                <a:srgbClr val="0070C0"/>
              </a:solidFill>
            </a:endParaRPr>
          </a:p>
          <a:p>
            <a:r>
              <a:rPr lang="en-GB" b="1" dirty="0" smtClean="0"/>
              <a:t>Flow charts and Diagrams </a:t>
            </a:r>
            <a:endParaRPr lang="en-GB" b="1" dirty="0"/>
          </a:p>
          <a:p>
            <a:endParaRPr lang="en-GB" sz="2400" dirty="0" smtClean="0">
              <a:solidFill>
                <a:srgbClr val="0070C0"/>
              </a:solidFill>
            </a:endParaRPr>
          </a:p>
          <a:p>
            <a:r>
              <a:rPr lang="en-GB" dirty="0" smtClean="0"/>
              <a:t>Flow charts are a visual way to remember</a:t>
            </a:r>
            <a:br>
              <a:rPr lang="en-GB" dirty="0" smtClean="0"/>
            </a:br>
            <a:r>
              <a:rPr lang="en-GB" dirty="0" smtClean="0"/>
              <a:t>information. They can help you remember a </a:t>
            </a:r>
            <a:br>
              <a:rPr lang="en-GB" dirty="0" smtClean="0"/>
            </a:br>
            <a:r>
              <a:rPr lang="en-GB" dirty="0" smtClean="0"/>
              <a:t>path or a process. </a:t>
            </a:r>
            <a:br>
              <a:rPr lang="en-GB" dirty="0" smtClean="0"/>
            </a:br>
            <a:r>
              <a:rPr lang="en-GB" dirty="0" smtClean="0"/>
              <a:t/>
            </a:r>
            <a:br>
              <a:rPr lang="en-GB" dirty="0" smtClean="0"/>
            </a:br>
            <a:r>
              <a:rPr lang="en-GB" dirty="0" smtClean="0"/>
              <a:t>See example opposite for Design and Manufacture. </a:t>
            </a:r>
            <a:endParaRPr lang="en-GB" sz="2400" dirty="0">
              <a:solidFill>
                <a:srgbClr val="0070C0"/>
              </a:solidFill>
            </a:endParaRPr>
          </a:p>
          <a:p>
            <a:r>
              <a:rPr lang="en-GB" sz="2400" dirty="0" smtClean="0">
                <a:solidFill>
                  <a:srgbClr val="0070C0"/>
                </a:solidFill>
              </a:rPr>
              <a:t/>
            </a:r>
            <a:br>
              <a:rPr lang="en-GB" sz="2400" dirty="0" smtClean="0">
                <a:solidFill>
                  <a:srgbClr val="0070C0"/>
                </a:solidFill>
              </a:rPr>
            </a:br>
            <a:r>
              <a:rPr lang="en-GB" b="1" dirty="0" smtClean="0"/>
              <a:t>Memory Place </a:t>
            </a:r>
            <a:br>
              <a:rPr lang="en-GB" b="1" dirty="0" smtClean="0"/>
            </a:br>
            <a:r>
              <a:rPr lang="en-GB" b="1" dirty="0" smtClean="0"/>
              <a:t/>
            </a:r>
            <a:br>
              <a:rPr lang="en-GB" b="1" dirty="0" smtClean="0"/>
            </a:br>
            <a:r>
              <a:rPr lang="en-GB" dirty="0"/>
              <a:t>All it means is visualising a familiar</a:t>
            </a:r>
            <a:r>
              <a:rPr lang="en-GB" b="1" dirty="0"/>
              <a:t> place</a:t>
            </a:r>
            <a:r>
              <a:rPr lang="en-GB" dirty="0"/>
              <a:t>, such as your home, and imagining a particular route through your home, taking in key features. You then </a:t>
            </a:r>
            <a:r>
              <a:rPr lang="en-GB" b="1" dirty="0"/>
              <a:t>place</a:t>
            </a:r>
            <a:r>
              <a:rPr lang="en-GB" dirty="0"/>
              <a:t> topics or information you want to remember at these key points in the house, which leads to associated </a:t>
            </a:r>
            <a:r>
              <a:rPr lang="en-GB" b="1" dirty="0" smtClean="0"/>
              <a:t>memory</a:t>
            </a:r>
            <a:r>
              <a:rPr lang="en-GB" dirty="0" smtClean="0"/>
              <a:t>. </a:t>
            </a:r>
            <a:r>
              <a:rPr lang="en-GB" dirty="0"/>
              <a:t>The last step is to practice mentally walking this route through your home until you have retained the information.</a:t>
            </a:r>
            <a:r>
              <a:rPr lang="en-GB" b="1" dirty="0" smtClean="0"/>
              <a:t/>
            </a:r>
            <a:br>
              <a:rPr lang="en-GB" b="1" dirty="0" smtClean="0"/>
            </a:br>
            <a:r>
              <a:rPr lang="en-GB" b="1" dirty="0" smtClean="0"/>
              <a:t/>
            </a:r>
            <a:br>
              <a:rPr lang="en-GB" b="1" dirty="0" smtClean="0"/>
            </a:br>
            <a:r>
              <a:rPr lang="en-GB" b="1" dirty="0"/>
              <a:t/>
            </a:r>
            <a:br>
              <a:rPr lang="en-GB" b="1" dirty="0"/>
            </a:br>
            <a:r>
              <a:rPr lang="en-GB" b="1" dirty="0"/>
              <a:t/>
            </a:r>
            <a:br>
              <a:rPr lang="en-GB" b="1" dirty="0"/>
            </a:br>
            <a:r>
              <a:rPr lang="en-GB" dirty="0" smtClean="0"/>
              <a:t/>
            </a:r>
            <a:br>
              <a:rPr lang="en-GB" dirty="0" smtClean="0"/>
            </a:br>
            <a:r>
              <a:rPr lang="en-GB" dirty="0" smtClean="0"/>
              <a:t/>
            </a:r>
            <a:br>
              <a:rPr lang="en-GB" dirty="0" smtClean="0"/>
            </a:br>
            <a:r>
              <a:rPr lang="en-GB" dirty="0" smtClean="0"/>
              <a:t/>
            </a:r>
            <a:br>
              <a:rPr lang="en-GB" dirty="0" smtClean="0"/>
            </a:br>
            <a:endParaRPr lang="en-GB" dirty="0" smtClean="0"/>
          </a:p>
          <a:p>
            <a:r>
              <a:rPr lang="en-GB" dirty="0" smtClean="0"/>
              <a:t/>
            </a:r>
            <a:br>
              <a:rPr lang="en-GB" dirty="0" smtClean="0"/>
            </a:br>
            <a:endParaRPr lang="en-GB" dirty="0" smtClean="0"/>
          </a:p>
          <a:p>
            <a:r>
              <a:rPr lang="en-GB" dirty="0" smtClean="0"/>
              <a:t/>
            </a:r>
            <a:br>
              <a:rPr lang="en-GB" dirty="0" smtClean="0"/>
            </a:br>
            <a:r>
              <a:rPr lang="en-GB" dirty="0" smtClean="0"/>
              <a:t/>
            </a:r>
            <a:br>
              <a:rPr lang="en-GB" dirty="0" smtClean="0"/>
            </a:br>
            <a:endParaRPr lang="en-GB" dirty="0" smtClean="0"/>
          </a:p>
          <a:p>
            <a:endParaRPr lang="en-GB" dirty="0" smtClean="0"/>
          </a:p>
          <a:p>
            <a:endParaRPr lang="en-GB" sz="2400" dirty="0">
              <a:solidFill>
                <a:srgbClr val="0070C0"/>
              </a:solidFill>
            </a:endParaRPr>
          </a:p>
        </p:txBody>
      </p:sp>
      <p:sp>
        <p:nvSpPr>
          <p:cNvPr id="42" name="TextBox 41"/>
          <p:cNvSpPr txBox="1"/>
          <p:nvPr/>
        </p:nvSpPr>
        <p:spPr>
          <a:xfrm>
            <a:off x="9101138" y="4283659"/>
            <a:ext cx="2336800" cy="261610"/>
          </a:xfrm>
          <a:prstGeom prst="rect">
            <a:avLst/>
          </a:prstGeom>
          <a:noFill/>
        </p:spPr>
        <p:txBody>
          <a:bodyPr wrap="square" rtlCol="0">
            <a:spAutoFit/>
          </a:bodyPr>
          <a:lstStyle/>
          <a:p>
            <a:r>
              <a:rPr lang="en-GB" sz="1050" b="1" dirty="0" smtClean="0">
                <a:solidFill>
                  <a:schemeClr val="bg1"/>
                </a:solidFill>
              </a:rPr>
              <a:t>Gymnastics</a:t>
            </a:r>
            <a:endParaRPr lang="en-GB" sz="1050" b="1" dirty="0">
              <a:solidFill>
                <a:schemeClr val="bg1"/>
              </a:solidFill>
            </a:endParaRPr>
          </a:p>
        </p:txBody>
      </p:sp>
      <p:pic>
        <p:nvPicPr>
          <p:cNvPr id="8" name="Picture 7"/>
          <p:cNvPicPr>
            <a:picLocks noChangeAspect="1"/>
          </p:cNvPicPr>
          <p:nvPr/>
        </p:nvPicPr>
        <p:blipFill rotWithShape="1">
          <a:blip r:embed="rId3"/>
          <a:srcRect l="16439" t="58260" r="69075" b="26452"/>
          <a:stretch/>
        </p:blipFill>
        <p:spPr>
          <a:xfrm rot="695285">
            <a:off x="8296621" y="4814529"/>
            <a:ext cx="933055" cy="487924"/>
          </a:xfrm>
          <a:prstGeom prst="rect">
            <a:avLst/>
          </a:prstGeom>
        </p:spPr>
      </p:pic>
      <p:pic>
        <p:nvPicPr>
          <p:cNvPr id="2" name="Picture 1">
            <a:hlinkClick r:id="rId4"/>
          </p:cNvPr>
          <p:cNvPicPr>
            <a:picLocks noChangeAspect="1"/>
          </p:cNvPicPr>
          <p:nvPr/>
        </p:nvPicPr>
        <p:blipFill rotWithShape="1">
          <a:blip r:embed="rId5"/>
          <a:srcRect l="2961" t="18051" r="37729" b="40254"/>
          <a:stretch/>
        </p:blipFill>
        <p:spPr>
          <a:xfrm>
            <a:off x="9209014" y="5181722"/>
            <a:ext cx="2452377" cy="1379207"/>
          </a:xfrm>
          <a:prstGeom prst="rect">
            <a:avLst/>
          </a:prstGeom>
        </p:spPr>
      </p:pic>
      <p:graphicFrame>
        <p:nvGraphicFramePr>
          <p:cNvPr id="7" name="Diagram 6"/>
          <p:cNvGraphicFramePr/>
          <p:nvPr>
            <p:extLst/>
          </p:nvPr>
        </p:nvGraphicFramePr>
        <p:xfrm>
          <a:off x="6827255" y="1255986"/>
          <a:ext cx="4834136" cy="27694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666777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a:xfrm>
            <a:off x="8806930" y="2015077"/>
            <a:ext cx="950845" cy="1818621"/>
          </a:xfrm>
          <a:prstGeom prst="rightArrow">
            <a:avLst>
              <a:gd name="adj1" fmla="val 100000"/>
              <a:gd name="adj2" fmla="val 29983"/>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r>
              <a:rPr lang="en-GB" sz="2400" dirty="0" smtClean="0">
                <a:solidFill>
                  <a:schemeClr val="bg1">
                    <a:lumMod val="65000"/>
                  </a:schemeClr>
                </a:solidFill>
                <a:latin typeface="Century Gothic" pitchFamily="34" charset="0"/>
              </a:rPr>
              <a:t>Higher Design and Manufacture </a:t>
            </a:r>
            <a:endParaRPr lang="en-GB" sz="2400" dirty="0">
              <a:solidFill>
                <a:schemeClr val="bg1">
                  <a:lumMod val="65000"/>
                </a:schemeClr>
              </a:solidFill>
              <a:latin typeface="Century Gothic" pitchFamily="34" charset="0"/>
            </a:endParaRPr>
          </a:p>
        </p:txBody>
      </p:sp>
      <p:sp>
        <p:nvSpPr>
          <p:cNvPr id="3" name="TextBox 2"/>
          <p:cNvSpPr txBox="1"/>
          <p:nvPr/>
        </p:nvSpPr>
        <p:spPr>
          <a:xfrm>
            <a:off x="1360640" y="1005738"/>
            <a:ext cx="6831382" cy="9787295"/>
          </a:xfrm>
          <a:prstGeom prst="rect">
            <a:avLst/>
          </a:prstGeom>
          <a:noFill/>
        </p:spPr>
        <p:txBody>
          <a:bodyPr wrap="square" rtlCol="0">
            <a:spAutoFit/>
          </a:bodyPr>
          <a:lstStyle/>
          <a:p>
            <a:r>
              <a:rPr lang="en-GB" sz="2400" dirty="0" smtClean="0">
                <a:solidFill>
                  <a:srgbClr val="0070C0"/>
                </a:solidFill>
              </a:rPr>
              <a:t>Studying Methods and Techniques</a:t>
            </a:r>
            <a:br>
              <a:rPr lang="en-GB" sz="2400" dirty="0" smtClean="0">
                <a:solidFill>
                  <a:srgbClr val="0070C0"/>
                </a:solidFill>
              </a:rPr>
            </a:br>
            <a:r>
              <a:rPr lang="en-GB" sz="2400" dirty="0" smtClean="0">
                <a:solidFill>
                  <a:srgbClr val="0070C0"/>
                </a:solidFill>
              </a:rPr>
              <a:t/>
            </a:r>
            <a:br>
              <a:rPr lang="en-GB" sz="2400" dirty="0" smtClean="0">
                <a:solidFill>
                  <a:srgbClr val="0070C0"/>
                </a:solidFill>
              </a:rPr>
            </a:br>
            <a:r>
              <a:rPr lang="en-GB" b="1" dirty="0" smtClean="0"/>
              <a:t>Mnemonics</a:t>
            </a:r>
            <a:r>
              <a:rPr lang="en-GB" b="1" dirty="0"/>
              <a:t/>
            </a:r>
            <a:br>
              <a:rPr lang="en-GB" b="1" dirty="0"/>
            </a:br>
            <a:r>
              <a:rPr lang="en-GB" b="1" dirty="0"/>
              <a:t/>
            </a:r>
            <a:br>
              <a:rPr lang="en-GB" b="1" dirty="0"/>
            </a:br>
            <a:r>
              <a:rPr lang="en-GB" dirty="0"/>
              <a:t>A </a:t>
            </a:r>
            <a:r>
              <a:rPr lang="en-GB" b="1" dirty="0"/>
              <a:t>mnemonic</a:t>
            </a:r>
            <a:r>
              <a:rPr lang="en-GB" dirty="0"/>
              <a:t> is a tool that helps us remember certain facts or large amounts of information. They can come in the form of a song, rhyme, acronym, image, phrase, or sentence. </a:t>
            </a:r>
            <a:r>
              <a:rPr lang="en-GB" b="1" dirty="0"/>
              <a:t>Mnemonics</a:t>
            </a:r>
            <a:r>
              <a:rPr lang="en-GB" dirty="0"/>
              <a:t> help us remember facts and are particularly useful when the order of things is important.</a:t>
            </a:r>
            <a:br>
              <a:rPr lang="en-GB" dirty="0"/>
            </a:br>
            <a:r>
              <a:rPr lang="en-GB" dirty="0"/>
              <a:t>See example opposite for the design process.</a:t>
            </a:r>
            <a:br>
              <a:rPr lang="en-GB" dirty="0"/>
            </a:br>
            <a:r>
              <a:rPr lang="en-GB" dirty="0"/>
              <a:t/>
            </a:r>
            <a:br>
              <a:rPr lang="en-GB" dirty="0"/>
            </a:br>
            <a:r>
              <a:rPr lang="en-GB" sz="1400" dirty="0">
                <a:hlinkClick r:id="rId3"/>
              </a:rPr>
              <a:t>https://www.youtube.com/watch?v=Js5Tm1y0igY</a:t>
            </a:r>
            <a:r>
              <a:rPr lang="en-GB" sz="1400" dirty="0"/>
              <a:t> </a:t>
            </a:r>
            <a:r>
              <a:rPr lang="en-GB" b="1" dirty="0"/>
              <a:t/>
            </a:r>
            <a:br>
              <a:rPr lang="en-GB" b="1" dirty="0"/>
            </a:br>
            <a:r>
              <a:rPr lang="en-GB" b="1" dirty="0" smtClean="0"/>
              <a:t/>
            </a:r>
            <a:br>
              <a:rPr lang="en-GB" b="1" dirty="0" smtClean="0"/>
            </a:br>
            <a:r>
              <a:rPr lang="en-GB" b="1" dirty="0"/>
              <a:t/>
            </a:r>
            <a:br>
              <a:rPr lang="en-GB" b="1" dirty="0"/>
            </a:br>
            <a:r>
              <a:rPr lang="en-GB" b="1" dirty="0"/>
              <a:t>Revising with Others (Discussions, Q&amp;A)</a:t>
            </a:r>
            <a:r>
              <a:rPr lang="en-GB" b="1" dirty="0" smtClean="0"/>
              <a:t/>
            </a:r>
            <a:br>
              <a:rPr lang="en-GB" b="1" dirty="0" smtClean="0"/>
            </a:br>
            <a:r>
              <a:rPr lang="en-GB" b="1" dirty="0" smtClean="0"/>
              <a:t/>
            </a:r>
            <a:br>
              <a:rPr lang="en-GB" b="1" dirty="0" smtClean="0"/>
            </a:br>
            <a:r>
              <a:rPr lang="en-GB" dirty="0" smtClean="0"/>
              <a:t>You can use Teams to have discussions with your class mates. You can also ask your teachers questions on here. </a:t>
            </a:r>
            <a:br>
              <a:rPr lang="en-GB" dirty="0" smtClean="0"/>
            </a:br>
            <a:r>
              <a:rPr lang="en-GB" dirty="0" smtClean="0"/>
              <a:t/>
            </a:r>
            <a:br>
              <a:rPr lang="en-GB" dirty="0" smtClean="0"/>
            </a:br>
            <a:r>
              <a:rPr lang="en-GB" dirty="0" smtClean="0"/>
              <a:t>You can create </a:t>
            </a:r>
            <a:r>
              <a:rPr lang="en-GB" dirty="0" err="1" smtClean="0"/>
              <a:t>Kahoot’s</a:t>
            </a:r>
            <a:r>
              <a:rPr lang="en-GB" dirty="0" smtClean="0"/>
              <a:t> or quizzes and share them with the members in your class. </a:t>
            </a:r>
            <a:r>
              <a:rPr lang="en-GB" b="1" dirty="0" smtClean="0"/>
              <a:t/>
            </a:r>
            <a:br>
              <a:rPr lang="en-GB" b="1" dirty="0" smtClean="0"/>
            </a:br>
            <a:r>
              <a:rPr lang="en-GB" b="1" dirty="0" smtClean="0"/>
              <a:t/>
            </a:r>
            <a:br>
              <a:rPr lang="en-GB" b="1" dirty="0" smtClean="0"/>
            </a:br>
            <a:r>
              <a:rPr lang="en-GB" b="1" dirty="0"/>
              <a:t/>
            </a:r>
            <a:br>
              <a:rPr lang="en-GB" b="1" dirty="0"/>
            </a:br>
            <a:r>
              <a:rPr lang="en-GB" b="1" dirty="0"/>
              <a:t/>
            </a:r>
            <a:br>
              <a:rPr lang="en-GB" b="1" dirty="0"/>
            </a:br>
            <a:r>
              <a:rPr lang="en-GB" dirty="0" smtClean="0"/>
              <a:t/>
            </a:r>
            <a:br>
              <a:rPr lang="en-GB" dirty="0" smtClean="0"/>
            </a:br>
            <a:r>
              <a:rPr lang="en-GB" dirty="0" smtClean="0"/>
              <a:t/>
            </a:r>
            <a:br>
              <a:rPr lang="en-GB" dirty="0" smtClean="0"/>
            </a:br>
            <a:r>
              <a:rPr lang="en-GB" dirty="0" smtClean="0"/>
              <a:t/>
            </a:r>
            <a:br>
              <a:rPr lang="en-GB" dirty="0" smtClean="0"/>
            </a:br>
            <a:endParaRPr lang="en-GB" dirty="0" smtClean="0"/>
          </a:p>
          <a:p>
            <a:r>
              <a:rPr lang="en-GB" dirty="0" smtClean="0"/>
              <a:t/>
            </a:r>
            <a:br>
              <a:rPr lang="en-GB" dirty="0" smtClean="0"/>
            </a:br>
            <a:endParaRPr lang="en-GB" dirty="0" smtClean="0"/>
          </a:p>
          <a:p>
            <a:r>
              <a:rPr lang="en-GB" dirty="0" smtClean="0"/>
              <a:t/>
            </a:r>
            <a:br>
              <a:rPr lang="en-GB" dirty="0" smtClean="0"/>
            </a:br>
            <a:r>
              <a:rPr lang="en-GB" dirty="0" smtClean="0"/>
              <a:t/>
            </a:r>
            <a:br>
              <a:rPr lang="en-GB" dirty="0" smtClean="0"/>
            </a:br>
            <a:endParaRPr lang="en-GB" dirty="0" smtClean="0"/>
          </a:p>
          <a:p>
            <a:endParaRPr lang="en-GB" dirty="0" smtClean="0"/>
          </a:p>
          <a:p>
            <a:endParaRPr lang="en-GB" sz="2400" dirty="0">
              <a:solidFill>
                <a:srgbClr val="0070C0"/>
              </a:solidFill>
            </a:endParaRPr>
          </a:p>
        </p:txBody>
      </p:sp>
      <p:sp>
        <p:nvSpPr>
          <p:cNvPr id="42" name="TextBox 41"/>
          <p:cNvSpPr txBox="1"/>
          <p:nvPr/>
        </p:nvSpPr>
        <p:spPr>
          <a:xfrm>
            <a:off x="9101138" y="4283659"/>
            <a:ext cx="2336800" cy="261610"/>
          </a:xfrm>
          <a:prstGeom prst="rect">
            <a:avLst/>
          </a:prstGeom>
          <a:noFill/>
        </p:spPr>
        <p:txBody>
          <a:bodyPr wrap="square" rtlCol="0">
            <a:spAutoFit/>
          </a:bodyPr>
          <a:lstStyle/>
          <a:p>
            <a:r>
              <a:rPr lang="en-GB" sz="1050" b="1" dirty="0" smtClean="0">
                <a:solidFill>
                  <a:schemeClr val="bg1"/>
                </a:solidFill>
              </a:rPr>
              <a:t>Gymnastics</a:t>
            </a:r>
            <a:endParaRPr lang="en-GB" sz="1050" b="1" dirty="0">
              <a:solidFill>
                <a:schemeClr val="bg1"/>
              </a:solidFill>
            </a:endParaRPr>
          </a:p>
        </p:txBody>
      </p:sp>
      <p:sp>
        <p:nvSpPr>
          <p:cNvPr id="2" name="TextBox 1"/>
          <p:cNvSpPr txBox="1"/>
          <p:nvPr/>
        </p:nvSpPr>
        <p:spPr>
          <a:xfrm>
            <a:off x="8806930" y="2124169"/>
            <a:ext cx="3898637" cy="1600438"/>
          </a:xfrm>
          <a:prstGeom prst="rect">
            <a:avLst/>
          </a:prstGeom>
          <a:noFill/>
        </p:spPr>
        <p:txBody>
          <a:bodyPr wrap="square" rtlCol="0">
            <a:spAutoFit/>
          </a:bodyPr>
          <a:lstStyle/>
          <a:p>
            <a:r>
              <a:rPr lang="en-GB" sz="1400" dirty="0" smtClean="0">
                <a:solidFill>
                  <a:srgbClr val="FF0000"/>
                </a:solidFill>
              </a:rPr>
              <a:t>B</a:t>
            </a:r>
            <a:r>
              <a:rPr lang="en-GB" sz="1400" dirty="0" smtClean="0"/>
              <a:t>rian 	</a:t>
            </a:r>
            <a:r>
              <a:rPr lang="en-GB" sz="1400" dirty="0" smtClean="0">
                <a:solidFill>
                  <a:srgbClr val="FF0000"/>
                </a:solidFill>
              </a:rPr>
              <a:t>Brief </a:t>
            </a:r>
            <a:r>
              <a:rPr lang="en-GB" sz="1400" dirty="0" smtClean="0"/>
              <a:t/>
            </a:r>
            <a:br>
              <a:rPr lang="en-GB" sz="1400" dirty="0" smtClean="0"/>
            </a:br>
            <a:r>
              <a:rPr lang="en-GB" sz="1400" dirty="0" smtClean="0">
                <a:solidFill>
                  <a:srgbClr val="FFC000"/>
                </a:solidFill>
              </a:rPr>
              <a:t>R</a:t>
            </a:r>
            <a:r>
              <a:rPr lang="en-GB" sz="1400" dirty="0" smtClean="0"/>
              <a:t>an 	</a:t>
            </a:r>
            <a:r>
              <a:rPr lang="en-GB" sz="1400" dirty="0" smtClean="0">
                <a:solidFill>
                  <a:srgbClr val="FFC000"/>
                </a:solidFill>
              </a:rPr>
              <a:t>Research </a:t>
            </a:r>
            <a:r>
              <a:rPr lang="en-GB" sz="1400" dirty="0" smtClean="0"/>
              <a:t/>
            </a:r>
            <a:br>
              <a:rPr lang="en-GB" sz="1400" dirty="0" smtClean="0"/>
            </a:br>
            <a:r>
              <a:rPr lang="en-GB" sz="1400" dirty="0" smtClean="0">
                <a:solidFill>
                  <a:srgbClr val="00B050"/>
                </a:solidFill>
              </a:rPr>
              <a:t>S</a:t>
            </a:r>
            <a:r>
              <a:rPr lang="en-GB" sz="1400" dirty="0" smtClean="0"/>
              <a:t>creaming    </a:t>
            </a:r>
            <a:r>
              <a:rPr lang="en-GB" sz="1400" dirty="0" smtClean="0">
                <a:solidFill>
                  <a:srgbClr val="00B050"/>
                </a:solidFill>
              </a:rPr>
              <a:t>Specification </a:t>
            </a:r>
            <a:r>
              <a:rPr lang="en-GB" sz="1400" dirty="0" smtClean="0"/>
              <a:t/>
            </a:r>
            <a:br>
              <a:rPr lang="en-GB" sz="1400" dirty="0" smtClean="0"/>
            </a:br>
            <a:r>
              <a:rPr lang="en-GB" sz="1400" dirty="0" smtClean="0">
                <a:solidFill>
                  <a:srgbClr val="0070C0"/>
                </a:solidFill>
              </a:rPr>
              <a:t>I</a:t>
            </a:r>
            <a:r>
              <a:rPr lang="en-GB" sz="1400" dirty="0" smtClean="0"/>
              <a:t>s 	 </a:t>
            </a:r>
            <a:r>
              <a:rPr lang="en-GB" sz="1400" dirty="0" smtClean="0">
                <a:solidFill>
                  <a:srgbClr val="0070C0"/>
                </a:solidFill>
              </a:rPr>
              <a:t>Initial Ideas</a:t>
            </a:r>
            <a:r>
              <a:rPr lang="en-GB" sz="1400" dirty="0" smtClean="0"/>
              <a:t/>
            </a:r>
            <a:br>
              <a:rPr lang="en-GB" sz="1400" dirty="0" smtClean="0"/>
            </a:br>
            <a:r>
              <a:rPr lang="en-GB" sz="1400" dirty="0" smtClean="0">
                <a:solidFill>
                  <a:srgbClr val="7030A0"/>
                </a:solidFill>
              </a:rPr>
              <a:t>D</a:t>
            </a:r>
            <a:r>
              <a:rPr lang="en-GB" sz="1400" dirty="0" smtClean="0"/>
              <a:t>rinking 	</a:t>
            </a:r>
            <a:r>
              <a:rPr lang="en-GB" sz="1400" dirty="0" smtClean="0">
                <a:solidFill>
                  <a:srgbClr val="7030A0"/>
                </a:solidFill>
              </a:rPr>
              <a:t>Development </a:t>
            </a:r>
            <a:r>
              <a:rPr lang="en-GB" sz="1400" dirty="0" smtClean="0"/>
              <a:t/>
            </a:r>
            <a:br>
              <a:rPr lang="en-GB" sz="1400" dirty="0" smtClean="0"/>
            </a:br>
            <a:r>
              <a:rPr lang="en-GB" sz="1400" dirty="0" smtClean="0">
                <a:solidFill>
                  <a:srgbClr val="FF66FF"/>
                </a:solidFill>
              </a:rPr>
              <a:t>S</a:t>
            </a:r>
            <a:r>
              <a:rPr lang="en-GB" sz="1400" dirty="0" smtClean="0"/>
              <a:t>oda 	</a:t>
            </a:r>
            <a:r>
              <a:rPr lang="en-GB" sz="1400" dirty="0" smtClean="0">
                <a:solidFill>
                  <a:srgbClr val="FF66FF"/>
                </a:solidFill>
              </a:rPr>
              <a:t>Solution</a:t>
            </a:r>
            <a:r>
              <a:rPr lang="en-GB" sz="1400" dirty="0" smtClean="0"/>
              <a:t/>
            </a:r>
            <a:br>
              <a:rPr lang="en-GB" sz="1400" dirty="0" smtClean="0"/>
            </a:br>
            <a:r>
              <a:rPr lang="en-GB" sz="1400" dirty="0" smtClean="0">
                <a:solidFill>
                  <a:srgbClr val="663300"/>
                </a:solidFill>
              </a:rPr>
              <a:t>P</a:t>
            </a:r>
            <a:r>
              <a:rPr lang="en-GB" sz="1400" dirty="0" smtClean="0"/>
              <a:t>opular 	</a:t>
            </a:r>
            <a:r>
              <a:rPr lang="en-GB" sz="1400" dirty="0" smtClean="0">
                <a:solidFill>
                  <a:srgbClr val="663300"/>
                </a:solidFill>
              </a:rPr>
              <a:t>Planning for Manufacture </a:t>
            </a:r>
            <a:endParaRPr lang="en-GB" sz="1400" dirty="0">
              <a:solidFill>
                <a:srgbClr val="663300"/>
              </a:solidFill>
            </a:endParaRPr>
          </a:p>
        </p:txBody>
      </p:sp>
      <p:pic>
        <p:nvPicPr>
          <p:cNvPr id="2050" name="Picture 2" descr="Group discussions lead to more extreme vi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1138" y="5193163"/>
            <a:ext cx="2000032" cy="1539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2129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r>
              <a:rPr lang="en-GB" sz="2400" dirty="0" smtClean="0">
                <a:solidFill>
                  <a:schemeClr val="bg1">
                    <a:lumMod val="65000"/>
                  </a:schemeClr>
                </a:solidFill>
                <a:latin typeface="Century Gothic" pitchFamily="34" charset="0"/>
              </a:rPr>
              <a:t>Higher Design and Manufacture </a:t>
            </a:r>
            <a:endParaRPr lang="en-GB" sz="2400" dirty="0">
              <a:solidFill>
                <a:schemeClr val="bg1">
                  <a:lumMod val="65000"/>
                </a:schemeClr>
              </a:solidFill>
              <a:latin typeface="Century Gothic" pitchFamily="34" charset="0"/>
            </a:endParaRPr>
          </a:p>
        </p:txBody>
      </p:sp>
      <p:sp>
        <p:nvSpPr>
          <p:cNvPr id="3" name="TextBox 2"/>
          <p:cNvSpPr txBox="1"/>
          <p:nvPr/>
        </p:nvSpPr>
        <p:spPr>
          <a:xfrm>
            <a:off x="1360640" y="1005738"/>
            <a:ext cx="10336060" cy="8679299"/>
          </a:xfrm>
          <a:prstGeom prst="rect">
            <a:avLst/>
          </a:prstGeom>
          <a:noFill/>
        </p:spPr>
        <p:txBody>
          <a:bodyPr wrap="square" rtlCol="0">
            <a:spAutoFit/>
          </a:bodyPr>
          <a:lstStyle/>
          <a:p>
            <a:r>
              <a:rPr lang="en-GB" sz="2400" dirty="0" smtClean="0">
                <a:solidFill>
                  <a:srgbClr val="0070C0"/>
                </a:solidFill>
              </a:rPr>
              <a:t>Studying Methods and Techniques</a:t>
            </a:r>
            <a:br>
              <a:rPr lang="en-GB" sz="2400" dirty="0" smtClean="0">
                <a:solidFill>
                  <a:srgbClr val="0070C0"/>
                </a:solidFill>
              </a:rPr>
            </a:br>
            <a:r>
              <a:rPr lang="en-GB" sz="2400" dirty="0" smtClean="0">
                <a:solidFill>
                  <a:srgbClr val="0070C0"/>
                </a:solidFill>
              </a:rPr>
              <a:t/>
            </a:r>
            <a:br>
              <a:rPr lang="en-GB" sz="2400" dirty="0" smtClean="0">
                <a:solidFill>
                  <a:srgbClr val="0070C0"/>
                </a:solidFill>
              </a:rPr>
            </a:br>
            <a:r>
              <a:rPr lang="en-GB" dirty="0" smtClean="0"/>
              <a:t>Now that you have studied the course content. Now try to apply the knowledge you have learned by answering SQA past paper or revision questions.   </a:t>
            </a:r>
            <a:r>
              <a:rPr lang="en-GB" b="1" dirty="0"/>
              <a:t/>
            </a:r>
            <a:br>
              <a:rPr lang="en-GB" b="1" dirty="0"/>
            </a:br>
            <a:endParaRPr lang="en-GB" b="1" dirty="0"/>
          </a:p>
          <a:p>
            <a:pPr marL="457200" indent="-457200">
              <a:buFont typeface="+mj-lt"/>
              <a:buAutoNum type="arabicPeriod"/>
            </a:pPr>
            <a:r>
              <a:rPr lang="en-GB" dirty="0" smtClean="0"/>
              <a:t>You can start by answering the exam style questions in open book conditions. Having your study materials close by to help you. </a:t>
            </a:r>
            <a:br>
              <a:rPr lang="en-GB" dirty="0" smtClean="0"/>
            </a:br>
            <a:endParaRPr lang="en-GB" dirty="0" smtClean="0"/>
          </a:p>
          <a:p>
            <a:pPr marL="342900" indent="-342900">
              <a:buFont typeface="+mj-lt"/>
              <a:buAutoNum type="arabicPeriod"/>
            </a:pPr>
            <a:r>
              <a:rPr lang="en-GB" dirty="0" smtClean="0"/>
              <a:t>Now try to answer them under closed book conditions. Checking your answers against the marking instructions. </a:t>
            </a:r>
            <a:br>
              <a:rPr lang="en-GB" dirty="0" smtClean="0"/>
            </a:br>
            <a:endParaRPr lang="en-GB" dirty="0"/>
          </a:p>
          <a:p>
            <a:pPr marL="342900" indent="-342900">
              <a:buFont typeface="+mj-lt"/>
              <a:buAutoNum type="arabicPeriod"/>
            </a:pPr>
            <a:r>
              <a:rPr lang="en-GB" dirty="0" smtClean="0"/>
              <a:t>Next time yourself – try to finish the questions under the time frame of the final exam. </a:t>
            </a:r>
            <a:br>
              <a:rPr lang="en-GB" dirty="0" smtClean="0"/>
            </a:br>
            <a:r>
              <a:rPr lang="en-GB" dirty="0" smtClean="0"/>
              <a:t/>
            </a:r>
            <a:br>
              <a:rPr lang="en-GB" dirty="0" smtClean="0"/>
            </a:br>
            <a:r>
              <a:rPr lang="en-GB" b="1" dirty="0"/>
              <a:t/>
            </a:r>
            <a:br>
              <a:rPr lang="en-GB" b="1" dirty="0"/>
            </a:br>
            <a:r>
              <a:rPr lang="en-GB" b="1" dirty="0" smtClean="0"/>
              <a:t/>
            </a:r>
            <a:br>
              <a:rPr lang="en-GB" b="1" dirty="0" smtClean="0"/>
            </a:br>
            <a:r>
              <a:rPr lang="en-GB" b="1" dirty="0" smtClean="0"/>
              <a:t/>
            </a:r>
            <a:br>
              <a:rPr lang="en-GB" b="1" dirty="0" smtClean="0"/>
            </a:br>
            <a:r>
              <a:rPr lang="en-GB" b="1" dirty="0" smtClean="0"/>
              <a:t>			But before you so this lets look at the command words used by SQA …</a:t>
            </a:r>
            <a:r>
              <a:rPr lang="en-GB" b="1" dirty="0"/>
              <a:t/>
            </a:r>
            <a:br>
              <a:rPr lang="en-GB" b="1" dirty="0"/>
            </a:br>
            <a:r>
              <a:rPr lang="en-GB" b="1" dirty="0"/>
              <a:t/>
            </a:r>
            <a:br>
              <a:rPr lang="en-GB" b="1" dirty="0"/>
            </a:br>
            <a:r>
              <a:rPr lang="en-GB" dirty="0" smtClean="0"/>
              <a:t/>
            </a:r>
            <a:br>
              <a:rPr lang="en-GB" dirty="0" smtClean="0"/>
            </a:br>
            <a:r>
              <a:rPr lang="en-GB" dirty="0" smtClean="0"/>
              <a:t/>
            </a:r>
            <a:br>
              <a:rPr lang="en-GB" dirty="0" smtClean="0"/>
            </a:br>
            <a:r>
              <a:rPr lang="en-GB" dirty="0" smtClean="0"/>
              <a:t/>
            </a:r>
            <a:br>
              <a:rPr lang="en-GB" dirty="0" smtClean="0"/>
            </a:br>
            <a:endParaRPr lang="en-GB" dirty="0" smtClean="0"/>
          </a:p>
          <a:p>
            <a:r>
              <a:rPr lang="en-GB" dirty="0" smtClean="0"/>
              <a:t/>
            </a:r>
            <a:br>
              <a:rPr lang="en-GB" dirty="0" smtClean="0"/>
            </a:br>
            <a:endParaRPr lang="en-GB" dirty="0" smtClean="0"/>
          </a:p>
          <a:p>
            <a:r>
              <a:rPr lang="en-GB" dirty="0" smtClean="0"/>
              <a:t/>
            </a:r>
            <a:br>
              <a:rPr lang="en-GB" dirty="0" smtClean="0"/>
            </a:br>
            <a:r>
              <a:rPr lang="en-GB" dirty="0" smtClean="0"/>
              <a:t/>
            </a:r>
            <a:br>
              <a:rPr lang="en-GB" dirty="0" smtClean="0"/>
            </a:br>
            <a:endParaRPr lang="en-GB" dirty="0" smtClean="0"/>
          </a:p>
          <a:p>
            <a:endParaRPr lang="en-GB" dirty="0" smtClean="0"/>
          </a:p>
          <a:p>
            <a:endParaRPr lang="en-GB" sz="2400" dirty="0">
              <a:solidFill>
                <a:srgbClr val="0070C0"/>
              </a:solidFill>
            </a:endParaRPr>
          </a:p>
        </p:txBody>
      </p:sp>
    </p:spTree>
    <p:extLst>
      <p:ext uri="{BB962C8B-B14F-4D97-AF65-F5344CB8AC3E}">
        <p14:creationId xmlns:p14="http://schemas.microsoft.com/office/powerpoint/2010/main" val="6537231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r>
              <a:rPr lang="en-GB" sz="2400" dirty="0" smtClean="0">
                <a:solidFill>
                  <a:schemeClr val="bg1">
                    <a:lumMod val="65000"/>
                  </a:schemeClr>
                </a:solidFill>
                <a:latin typeface="Century Gothic" pitchFamily="34" charset="0"/>
              </a:rPr>
              <a:t>Higher Design and Manufacture </a:t>
            </a:r>
            <a:endParaRPr lang="en-GB" sz="2400" dirty="0">
              <a:solidFill>
                <a:schemeClr val="bg1">
                  <a:lumMod val="65000"/>
                </a:schemeClr>
              </a:solidFill>
              <a:latin typeface="Century Gothic" pitchFamily="34" charset="0"/>
            </a:endParaRPr>
          </a:p>
        </p:txBody>
      </p:sp>
      <p:sp>
        <p:nvSpPr>
          <p:cNvPr id="3" name="TextBox 2"/>
          <p:cNvSpPr txBox="1"/>
          <p:nvPr/>
        </p:nvSpPr>
        <p:spPr>
          <a:xfrm>
            <a:off x="1360640" y="1005738"/>
            <a:ext cx="10336060" cy="8679299"/>
          </a:xfrm>
          <a:prstGeom prst="rect">
            <a:avLst/>
          </a:prstGeom>
          <a:noFill/>
        </p:spPr>
        <p:txBody>
          <a:bodyPr wrap="square" rtlCol="0">
            <a:spAutoFit/>
          </a:bodyPr>
          <a:lstStyle/>
          <a:p>
            <a:r>
              <a:rPr lang="en-GB" sz="2400" dirty="0" smtClean="0">
                <a:solidFill>
                  <a:srgbClr val="0070C0"/>
                </a:solidFill>
              </a:rPr>
              <a:t>Studying Methods and Techniques</a:t>
            </a:r>
            <a:br>
              <a:rPr lang="en-GB" sz="2400" dirty="0" smtClean="0">
                <a:solidFill>
                  <a:srgbClr val="0070C0"/>
                </a:solidFill>
              </a:rPr>
            </a:br>
            <a:r>
              <a:rPr lang="en-GB" sz="2400" dirty="0" smtClean="0">
                <a:solidFill>
                  <a:srgbClr val="0070C0"/>
                </a:solidFill>
              </a:rPr>
              <a:t/>
            </a:r>
            <a:br>
              <a:rPr lang="en-GB" sz="2400" dirty="0" smtClean="0">
                <a:solidFill>
                  <a:srgbClr val="0070C0"/>
                </a:solidFill>
              </a:rPr>
            </a:br>
            <a:r>
              <a:rPr lang="en-GB" dirty="0" smtClean="0"/>
              <a:t>Now that you have studied the course content. Now try to apply the knowledge you have learned by answering SQA past paper or revision questions.   </a:t>
            </a:r>
            <a:r>
              <a:rPr lang="en-GB" b="1" dirty="0"/>
              <a:t/>
            </a:r>
            <a:br>
              <a:rPr lang="en-GB" b="1" dirty="0"/>
            </a:br>
            <a:endParaRPr lang="en-GB" b="1" dirty="0"/>
          </a:p>
          <a:p>
            <a:pPr marL="457200" indent="-457200">
              <a:buFont typeface="+mj-lt"/>
              <a:buAutoNum type="arabicPeriod"/>
            </a:pPr>
            <a:r>
              <a:rPr lang="en-GB" dirty="0" smtClean="0"/>
              <a:t>You can start by answering the exam style questions in open book conditions. Having your study materials close by to help you. </a:t>
            </a:r>
            <a:br>
              <a:rPr lang="en-GB" dirty="0" smtClean="0"/>
            </a:br>
            <a:endParaRPr lang="en-GB" dirty="0" smtClean="0"/>
          </a:p>
          <a:p>
            <a:pPr marL="342900" indent="-342900">
              <a:buFont typeface="+mj-lt"/>
              <a:buAutoNum type="arabicPeriod"/>
            </a:pPr>
            <a:r>
              <a:rPr lang="en-GB" dirty="0" smtClean="0"/>
              <a:t>Now try to answer them under closed book conditions. Checking your answers against the marking instructions. </a:t>
            </a:r>
            <a:br>
              <a:rPr lang="en-GB" dirty="0" smtClean="0"/>
            </a:br>
            <a:endParaRPr lang="en-GB" dirty="0"/>
          </a:p>
          <a:p>
            <a:pPr marL="342900" indent="-342900">
              <a:buFont typeface="+mj-lt"/>
              <a:buAutoNum type="arabicPeriod"/>
            </a:pPr>
            <a:r>
              <a:rPr lang="en-GB" dirty="0" smtClean="0"/>
              <a:t>Next time yourself – try to finish the questions under the time frame of the final exam. </a:t>
            </a:r>
            <a:br>
              <a:rPr lang="en-GB" dirty="0" smtClean="0"/>
            </a:br>
            <a:r>
              <a:rPr lang="en-GB" dirty="0" smtClean="0"/>
              <a:t/>
            </a:r>
            <a:br>
              <a:rPr lang="en-GB" dirty="0" smtClean="0"/>
            </a:br>
            <a:r>
              <a:rPr lang="en-GB" b="1" dirty="0"/>
              <a:t/>
            </a:r>
            <a:br>
              <a:rPr lang="en-GB" b="1" dirty="0"/>
            </a:br>
            <a:r>
              <a:rPr lang="en-GB" b="1" dirty="0" smtClean="0"/>
              <a:t/>
            </a:r>
            <a:br>
              <a:rPr lang="en-GB" b="1" dirty="0" smtClean="0"/>
            </a:br>
            <a:r>
              <a:rPr lang="en-GB" b="1" dirty="0" smtClean="0"/>
              <a:t/>
            </a:r>
            <a:br>
              <a:rPr lang="en-GB" b="1" dirty="0" smtClean="0"/>
            </a:br>
            <a:r>
              <a:rPr lang="en-GB" b="1" dirty="0" smtClean="0"/>
              <a:t>			But before you so this lets look at the command words used by SQA …</a:t>
            </a:r>
            <a:r>
              <a:rPr lang="en-GB" b="1" dirty="0"/>
              <a:t/>
            </a:r>
            <a:br>
              <a:rPr lang="en-GB" b="1" dirty="0"/>
            </a:br>
            <a:r>
              <a:rPr lang="en-GB" b="1" dirty="0"/>
              <a:t/>
            </a:r>
            <a:br>
              <a:rPr lang="en-GB" b="1" dirty="0"/>
            </a:br>
            <a:r>
              <a:rPr lang="en-GB" dirty="0" smtClean="0"/>
              <a:t/>
            </a:r>
            <a:br>
              <a:rPr lang="en-GB" dirty="0" smtClean="0"/>
            </a:br>
            <a:r>
              <a:rPr lang="en-GB" dirty="0" smtClean="0"/>
              <a:t/>
            </a:r>
            <a:br>
              <a:rPr lang="en-GB" dirty="0" smtClean="0"/>
            </a:br>
            <a:r>
              <a:rPr lang="en-GB" dirty="0" smtClean="0"/>
              <a:t/>
            </a:r>
            <a:br>
              <a:rPr lang="en-GB" dirty="0" smtClean="0"/>
            </a:br>
            <a:endParaRPr lang="en-GB" dirty="0" smtClean="0"/>
          </a:p>
          <a:p>
            <a:r>
              <a:rPr lang="en-GB" dirty="0" smtClean="0"/>
              <a:t/>
            </a:r>
            <a:br>
              <a:rPr lang="en-GB" dirty="0" smtClean="0"/>
            </a:br>
            <a:endParaRPr lang="en-GB" dirty="0" smtClean="0"/>
          </a:p>
          <a:p>
            <a:r>
              <a:rPr lang="en-GB" dirty="0" smtClean="0"/>
              <a:t/>
            </a:r>
            <a:br>
              <a:rPr lang="en-GB" dirty="0" smtClean="0"/>
            </a:br>
            <a:r>
              <a:rPr lang="en-GB" dirty="0" smtClean="0"/>
              <a:t/>
            </a:r>
            <a:br>
              <a:rPr lang="en-GB" dirty="0" smtClean="0"/>
            </a:br>
            <a:endParaRPr lang="en-GB" dirty="0" smtClean="0"/>
          </a:p>
          <a:p>
            <a:endParaRPr lang="en-GB" dirty="0" smtClean="0"/>
          </a:p>
          <a:p>
            <a:endParaRPr lang="en-GB" sz="2400" dirty="0">
              <a:solidFill>
                <a:srgbClr val="0070C0"/>
              </a:solidFill>
            </a:endParaRPr>
          </a:p>
        </p:txBody>
      </p:sp>
      <p:pic>
        <p:nvPicPr>
          <p:cNvPr id="2" name="Picture 1"/>
          <p:cNvPicPr>
            <a:picLocks noChangeAspect="1"/>
          </p:cNvPicPr>
          <p:nvPr/>
        </p:nvPicPr>
        <p:blipFill>
          <a:blip r:embed="rId3">
            <a:biLevel thresh="75000"/>
          </a:blip>
          <a:stretch>
            <a:fillRect/>
          </a:stretch>
        </p:blipFill>
        <p:spPr>
          <a:xfrm>
            <a:off x="1944216" y="5035953"/>
            <a:ext cx="1335140" cy="1335140"/>
          </a:xfrm>
          <a:prstGeom prst="rect">
            <a:avLst/>
          </a:prstGeom>
        </p:spPr>
      </p:pic>
    </p:spTree>
    <p:extLst>
      <p:ext uri="{BB962C8B-B14F-4D97-AF65-F5344CB8AC3E}">
        <p14:creationId xmlns:p14="http://schemas.microsoft.com/office/powerpoint/2010/main" val="24543944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r>
              <a:rPr lang="en-GB" sz="2400" dirty="0" smtClean="0">
                <a:solidFill>
                  <a:schemeClr val="bg1">
                    <a:lumMod val="65000"/>
                  </a:schemeClr>
                </a:solidFill>
                <a:latin typeface="Century Gothic" pitchFamily="34" charset="0"/>
              </a:rPr>
              <a:t>Higher Design and Manufacture </a:t>
            </a:r>
            <a:endParaRPr lang="en-GB" sz="2400" dirty="0">
              <a:solidFill>
                <a:schemeClr val="bg1">
                  <a:lumMod val="65000"/>
                </a:schemeClr>
              </a:solidFill>
              <a:latin typeface="Century Gothic" pitchFamily="34" charset="0"/>
            </a:endParaRPr>
          </a:p>
        </p:txBody>
      </p:sp>
      <p:sp>
        <p:nvSpPr>
          <p:cNvPr id="3" name="TextBox 2"/>
          <p:cNvSpPr txBox="1"/>
          <p:nvPr/>
        </p:nvSpPr>
        <p:spPr>
          <a:xfrm>
            <a:off x="1360640" y="1005738"/>
            <a:ext cx="10336060" cy="11726287"/>
          </a:xfrm>
          <a:prstGeom prst="rect">
            <a:avLst/>
          </a:prstGeom>
          <a:noFill/>
        </p:spPr>
        <p:txBody>
          <a:bodyPr wrap="square" rtlCol="0">
            <a:spAutoFit/>
          </a:bodyPr>
          <a:lstStyle/>
          <a:p>
            <a:r>
              <a:rPr lang="en-GB" sz="2400" dirty="0" smtClean="0">
                <a:solidFill>
                  <a:srgbClr val="0070C0"/>
                </a:solidFill>
              </a:rPr>
              <a:t>SQA Command Words</a:t>
            </a:r>
            <a:br>
              <a:rPr lang="en-GB" sz="2400" dirty="0" smtClean="0">
                <a:solidFill>
                  <a:srgbClr val="0070C0"/>
                </a:solidFill>
              </a:rPr>
            </a:br>
            <a:endParaRPr lang="en-GB" sz="2400" dirty="0" smtClean="0">
              <a:solidFill>
                <a:srgbClr val="0070C0"/>
              </a:solidFill>
            </a:endParaRPr>
          </a:p>
          <a:p>
            <a:r>
              <a:rPr lang="en-GB" dirty="0" smtClean="0"/>
              <a:t>In SQA exams they use command words to indicate the type of response they are looking for the candidate to make. It is important to note at Higher level SQA do not accept bullet point answers. </a:t>
            </a:r>
            <a:br>
              <a:rPr lang="en-GB" dirty="0" smtClean="0"/>
            </a:br>
            <a:r>
              <a:rPr lang="en-GB" sz="2400" dirty="0" smtClean="0">
                <a:solidFill>
                  <a:srgbClr val="0070C0"/>
                </a:solidFill>
              </a:rPr>
              <a:t/>
            </a:r>
            <a:br>
              <a:rPr lang="en-GB" sz="2400" dirty="0" smtClean="0">
                <a:solidFill>
                  <a:srgbClr val="0070C0"/>
                </a:solidFill>
              </a:rPr>
            </a:br>
            <a:r>
              <a:rPr lang="en-GB" dirty="0" smtClean="0"/>
              <a:t>Identify, name and state command words are mostly combined with either </a:t>
            </a:r>
            <a:r>
              <a:rPr lang="en-GB" b="1" dirty="0" smtClean="0"/>
              <a:t>describe</a:t>
            </a:r>
            <a:r>
              <a:rPr lang="en-GB" dirty="0" smtClean="0"/>
              <a:t>, </a:t>
            </a:r>
            <a:r>
              <a:rPr lang="en-GB" b="1" dirty="0" smtClean="0"/>
              <a:t>explain</a:t>
            </a:r>
            <a:r>
              <a:rPr lang="en-GB" dirty="0" smtClean="0"/>
              <a:t>, </a:t>
            </a:r>
            <a:r>
              <a:rPr lang="en-GB" b="1" dirty="0" smtClean="0"/>
              <a:t>discuss</a:t>
            </a:r>
            <a:r>
              <a:rPr lang="en-GB" dirty="0" smtClean="0"/>
              <a:t> or </a:t>
            </a:r>
            <a:r>
              <a:rPr lang="en-GB" b="1" dirty="0" smtClean="0"/>
              <a:t>outline</a:t>
            </a:r>
            <a:r>
              <a:rPr lang="en-GB" dirty="0" smtClean="0"/>
              <a:t> command words at Higher level for Design and Manufacture. See example below. </a:t>
            </a:r>
            <a:br>
              <a:rPr lang="en-GB" dirty="0" smtClean="0"/>
            </a:br>
            <a:r>
              <a:rPr lang="en-GB" dirty="0" smtClean="0"/>
              <a:t/>
            </a:r>
            <a:br>
              <a:rPr lang="en-GB" dirty="0" smtClean="0"/>
            </a:br>
            <a:endParaRPr lang="en-GB" dirty="0" smtClean="0"/>
          </a:p>
          <a:p>
            <a:endParaRPr lang="en-GB" dirty="0" smtClean="0"/>
          </a:p>
          <a:p>
            <a:endParaRPr lang="en-GB" dirty="0"/>
          </a:p>
          <a:p>
            <a:r>
              <a:rPr lang="en-GB" dirty="0" smtClean="0"/>
              <a:t/>
            </a:r>
            <a:br>
              <a:rPr lang="en-GB" dirty="0" smtClean="0"/>
            </a:br>
            <a:r>
              <a:rPr lang="en-GB" dirty="0" smtClean="0"/>
              <a:t>We will look at each of the following command words in depth and provide you with an example of expected responses:</a:t>
            </a:r>
            <a:br>
              <a:rPr lang="en-GB" dirty="0" smtClean="0"/>
            </a:br>
            <a:endParaRPr lang="en-GB" dirty="0" smtClean="0"/>
          </a:p>
          <a:p>
            <a:pPr marL="285750" indent="-285750">
              <a:buFont typeface="Arial" panose="020B0604020202020204" pitchFamily="34" charset="0"/>
              <a:buChar char="•"/>
            </a:pPr>
            <a:r>
              <a:rPr lang="en-GB" dirty="0" smtClean="0"/>
              <a:t>Describe </a:t>
            </a:r>
          </a:p>
          <a:p>
            <a:pPr marL="285750" indent="-285750">
              <a:buFont typeface="Arial" panose="020B0604020202020204" pitchFamily="34" charset="0"/>
              <a:buChar char="•"/>
            </a:pPr>
            <a:r>
              <a:rPr lang="en-GB" dirty="0" smtClean="0"/>
              <a:t>Explain </a:t>
            </a:r>
          </a:p>
          <a:p>
            <a:pPr marL="285750" indent="-285750">
              <a:buFont typeface="Arial" panose="020B0604020202020204" pitchFamily="34" charset="0"/>
              <a:buChar char="•"/>
            </a:pPr>
            <a:r>
              <a:rPr lang="en-GB" dirty="0" smtClean="0"/>
              <a:t>Discuss </a:t>
            </a:r>
          </a:p>
          <a:p>
            <a:r>
              <a:rPr lang="en-GB" dirty="0" smtClean="0"/>
              <a:t/>
            </a:r>
            <a:br>
              <a:rPr lang="en-GB" dirty="0" smtClean="0"/>
            </a:br>
            <a:r>
              <a:rPr lang="en-GB" dirty="0" smtClean="0"/>
              <a:t/>
            </a:r>
            <a:br>
              <a:rPr lang="en-GB" dirty="0" smtClean="0"/>
            </a:br>
            <a:r>
              <a:rPr lang="en-GB" sz="2400" dirty="0" smtClean="0">
                <a:solidFill>
                  <a:srgbClr val="0070C0"/>
                </a:solidFill>
              </a:rPr>
              <a:t/>
            </a:r>
            <a:br>
              <a:rPr lang="en-GB" sz="2400" dirty="0" smtClean="0">
                <a:solidFill>
                  <a:srgbClr val="0070C0"/>
                </a:solidFill>
              </a:rPr>
            </a:br>
            <a:r>
              <a:rPr lang="en-GB" sz="2400" dirty="0" smtClean="0">
                <a:solidFill>
                  <a:srgbClr val="0070C0"/>
                </a:solidFill>
              </a:rPr>
              <a:t/>
            </a:r>
            <a:br>
              <a:rPr lang="en-GB" sz="2400" dirty="0" smtClean="0">
                <a:solidFill>
                  <a:srgbClr val="0070C0"/>
                </a:solidFill>
              </a:rPr>
            </a:br>
            <a:r>
              <a:rPr lang="en-GB" dirty="0" smtClean="0"/>
              <a:t/>
            </a:r>
            <a:br>
              <a:rPr lang="en-GB" dirty="0" smtClean="0"/>
            </a:br>
            <a:r>
              <a:rPr lang="en-GB" dirty="0" smtClean="0"/>
              <a:t/>
            </a:r>
            <a:br>
              <a:rPr lang="en-GB" dirty="0" smtClean="0"/>
            </a:br>
            <a:r>
              <a:rPr lang="en-GB" b="1" dirty="0"/>
              <a:t/>
            </a:r>
            <a:br>
              <a:rPr lang="en-GB" b="1" dirty="0"/>
            </a:br>
            <a:r>
              <a:rPr lang="en-GB" b="1" dirty="0" smtClean="0"/>
              <a:t/>
            </a:r>
            <a:br>
              <a:rPr lang="en-GB" b="1" dirty="0" smtClean="0"/>
            </a:br>
            <a:r>
              <a:rPr lang="en-GB" b="1" dirty="0" smtClean="0"/>
              <a:t/>
            </a:r>
            <a:br>
              <a:rPr lang="en-GB" b="1" dirty="0" smtClean="0"/>
            </a:br>
            <a:r>
              <a:rPr lang="en-GB" b="1" dirty="0" smtClean="0"/>
              <a:t>			</a:t>
            </a:r>
            <a:r>
              <a:rPr lang="en-GB" b="1" dirty="0"/>
              <a:t/>
            </a:r>
            <a:br>
              <a:rPr lang="en-GB" b="1" dirty="0"/>
            </a:br>
            <a:r>
              <a:rPr lang="en-GB" b="1" dirty="0"/>
              <a:t/>
            </a:r>
            <a:br>
              <a:rPr lang="en-GB" b="1" dirty="0"/>
            </a:br>
            <a:r>
              <a:rPr lang="en-GB" dirty="0" smtClean="0"/>
              <a:t/>
            </a:r>
            <a:br>
              <a:rPr lang="en-GB" dirty="0" smtClean="0"/>
            </a:br>
            <a:r>
              <a:rPr lang="en-GB" dirty="0" smtClean="0"/>
              <a:t/>
            </a:r>
            <a:br>
              <a:rPr lang="en-GB" dirty="0" smtClean="0"/>
            </a:br>
            <a:r>
              <a:rPr lang="en-GB" dirty="0" smtClean="0"/>
              <a:t/>
            </a:r>
            <a:br>
              <a:rPr lang="en-GB" dirty="0" smtClean="0"/>
            </a:br>
            <a:endParaRPr lang="en-GB" dirty="0" smtClean="0"/>
          </a:p>
          <a:p>
            <a:r>
              <a:rPr lang="en-GB" dirty="0" smtClean="0"/>
              <a:t/>
            </a:r>
            <a:br>
              <a:rPr lang="en-GB" dirty="0" smtClean="0"/>
            </a:br>
            <a:endParaRPr lang="en-GB" dirty="0" smtClean="0"/>
          </a:p>
          <a:p>
            <a:r>
              <a:rPr lang="en-GB" dirty="0" smtClean="0"/>
              <a:t/>
            </a:r>
            <a:br>
              <a:rPr lang="en-GB" dirty="0" smtClean="0"/>
            </a:br>
            <a:r>
              <a:rPr lang="en-GB" dirty="0" smtClean="0"/>
              <a:t/>
            </a:r>
            <a:br>
              <a:rPr lang="en-GB" dirty="0" smtClean="0"/>
            </a:br>
            <a:endParaRPr lang="en-GB" dirty="0" smtClean="0"/>
          </a:p>
          <a:p>
            <a:endParaRPr lang="en-GB" dirty="0" smtClean="0"/>
          </a:p>
          <a:p>
            <a:endParaRPr lang="en-GB" sz="2400" dirty="0">
              <a:solidFill>
                <a:srgbClr val="0070C0"/>
              </a:solidFill>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30176" b="60742" l="56875" r="81016"/>
                    </a14:imgEffect>
                  </a14:imgLayer>
                </a14:imgProps>
              </a:ext>
            </a:extLst>
          </a:blip>
          <a:srcRect l="55760" t="30510" r="18780" b="38774"/>
          <a:stretch/>
        </p:blipFill>
        <p:spPr>
          <a:xfrm>
            <a:off x="10066517" y="5338267"/>
            <a:ext cx="1630183" cy="1519733"/>
          </a:xfrm>
          <a:prstGeom prst="rect">
            <a:avLst/>
          </a:prstGeom>
        </p:spPr>
      </p:pic>
      <p:pic>
        <p:nvPicPr>
          <p:cNvPr id="9" name="Picture 8"/>
          <p:cNvPicPr>
            <a:picLocks noChangeAspect="1"/>
          </p:cNvPicPr>
          <p:nvPr/>
        </p:nvPicPr>
        <p:blipFill rotWithShape="1">
          <a:blip r:embed="rId5"/>
          <a:srcRect l="29165" t="47731" r="22620" b="46317"/>
          <a:stretch/>
        </p:blipFill>
        <p:spPr>
          <a:xfrm>
            <a:off x="2893769" y="3624942"/>
            <a:ext cx="7274348" cy="718456"/>
          </a:xfrm>
          <a:prstGeom prst="rect">
            <a:avLst/>
          </a:prstGeom>
        </p:spPr>
      </p:pic>
      <p:sp>
        <p:nvSpPr>
          <p:cNvPr id="8" name="Rectangle 7"/>
          <p:cNvSpPr/>
          <p:nvPr/>
        </p:nvSpPr>
        <p:spPr>
          <a:xfrm>
            <a:off x="2893769" y="3737427"/>
            <a:ext cx="580571" cy="246743"/>
          </a:xfrm>
          <a:prstGeom prst="rect">
            <a:avLst/>
          </a:pr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371398" y="3984169"/>
            <a:ext cx="955346" cy="224973"/>
          </a:xfrm>
          <a:prstGeom prst="rect">
            <a:avLst/>
          </a:pr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676900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r>
              <a:rPr lang="en-GB" sz="2400" dirty="0" smtClean="0">
                <a:solidFill>
                  <a:schemeClr val="bg1">
                    <a:lumMod val="65000"/>
                  </a:schemeClr>
                </a:solidFill>
                <a:latin typeface="Century Gothic" pitchFamily="34" charset="0"/>
              </a:rPr>
              <a:t>Higher Design and Manufacture </a:t>
            </a:r>
            <a:endParaRPr lang="en-GB" sz="2400" dirty="0">
              <a:solidFill>
                <a:schemeClr val="bg1">
                  <a:lumMod val="65000"/>
                </a:schemeClr>
              </a:solidFill>
              <a:latin typeface="Century Gothic" pitchFamily="34" charset="0"/>
            </a:endParaRPr>
          </a:p>
        </p:txBody>
      </p:sp>
      <p:sp>
        <p:nvSpPr>
          <p:cNvPr id="3" name="TextBox 2"/>
          <p:cNvSpPr txBox="1"/>
          <p:nvPr/>
        </p:nvSpPr>
        <p:spPr>
          <a:xfrm>
            <a:off x="1360640" y="805279"/>
            <a:ext cx="10336060" cy="7663636"/>
          </a:xfrm>
          <a:prstGeom prst="rect">
            <a:avLst/>
          </a:prstGeom>
          <a:noFill/>
        </p:spPr>
        <p:txBody>
          <a:bodyPr wrap="square" rtlCol="0">
            <a:spAutoFit/>
          </a:bodyPr>
          <a:lstStyle/>
          <a:p>
            <a:r>
              <a:rPr lang="en-GB" sz="2400" dirty="0" smtClean="0">
                <a:solidFill>
                  <a:srgbClr val="0070C0"/>
                </a:solidFill>
              </a:rPr>
              <a:t>SQA Command Words</a:t>
            </a:r>
            <a:br>
              <a:rPr lang="en-GB" sz="2400" dirty="0" smtClean="0">
                <a:solidFill>
                  <a:srgbClr val="0070C0"/>
                </a:solidFill>
              </a:rPr>
            </a:br>
            <a:endParaRPr lang="en-GB" sz="2400" dirty="0" smtClean="0">
              <a:solidFill>
                <a:srgbClr val="0070C0"/>
              </a:solidFill>
            </a:endParaRPr>
          </a:p>
          <a:p>
            <a:r>
              <a:rPr lang="en-GB" b="1" dirty="0" smtClean="0"/>
              <a:t>Describe </a:t>
            </a:r>
            <a:r>
              <a:rPr lang="en-GB" dirty="0" smtClean="0"/>
              <a:t/>
            </a:r>
            <a:br>
              <a:rPr lang="en-GB" dirty="0" smtClean="0"/>
            </a:br>
            <a:r>
              <a:rPr lang="en-GB" dirty="0" smtClean="0"/>
              <a:t/>
            </a:r>
            <a:br>
              <a:rPr lang="en-GB" dirty="0" smtClean="0"/>
            </a:br>
            <a:r>
              <a:rPr lang="en-GB" dirty="0"/>
              <a:t>‘Where a question asks a candidate to </a:t>
            </a:r>
            <a:r>
              <a:rPr lang="en-GB" b="1" dirty="0"/>
              <a:t>describe</a:t>
            </a:r>
            <a:r>
              <a:rPr lang="en-GB" dirty="0"/>
              <a:t>, they must provide a statement or structure of characteristics and/or features. This should be more than an outline or a list. It may refer to, for example, a concept, process, experiment, situation, or facts, in the context of and appropriate to the question.’</a:t>
            </a:r>
            <a:r>
              <a:rPr lang="en-GB" sz="2400" dirty="0" smtClean="0">
                <a:solidFill>
                  <a:srgbClr val="0070C0"/>
                </a:solidFill>
              </a:rPr>
              <a:t/>
            </a:r>
            <a:br>
              <a:rPr lang="en-GB" sz="2400" dirty="0" smtClean="0">
                <a:solidFill>
                  <a:srgbClr val="0070C0"/>
                </a:solidFill>
              </a:rPr>
            </a:br>
            <a:r>
              <a:rPr lang="en-GB" sz="2400" dirty="0" smtClean="0">
                <a:solidFill>
                  <a:srgbClr val="0070C0"/>
                </a:solidFill>
              </a:rPr>
              <a:t/>
            </a:r>
            <a:br>
              <a:rPr lang="en-GB" sz="2400" dirty="0" smtClean="0">
                <a:solidFill>
                  <a:srgbClr val="0070C0"/>
                </a:solidFill>
              </a:rPr>
            </a:br>
            <a:r>
              <a:rPr lang="en-GB" dirty="0" smtClean="0"/>
              <a:t/>
            </a:r>
            <a:br>
              <a:rPr lang="en-GB" dirty="0" smtClean="0"/>
            </a:br>
            <a:r>
              <a:rPr lang="en-GB" dirty="0" smtClean="0"/>
              <a:t/>
            </a:r>
            <a:br>
              <a:rPr lang="en-GB" dirty="0" smtClean="0"/>
            </a:br>
            <a:r>
              <a:rPr lang="en-GB" b="1" dirty="0"/>
              <a:t/>
            </a:r>
            <a:br>
              <a:rPr lang="en-GB" b="1" dirty="0"/>
            </a:br>
            <a:r>
              <a:rPr lang="en-GB" b="1" dirty="0" smtClean="0"/>
              <a:t/>
            </a:r>
            <a:br>
              <a:rPr lang="en-GB" b="1" dirty="0" smtClean="0"/>
            </a:br>
            <a:r>
              <a:rPr lang="en-GB" b="1" dirty="0" smtClean="0"/>
              <a:t/>
            </a:r>
            <a:br>
              <a:rPr lang="en-GB" b="1" dirty="0" smtClean="0"/>
            </a:br>
            <a:r>
              <a:rPr lang="en-GB" b="1" dirty="0" smtClean="0"/>
              <a:t>			</a:t>
            </a:r>
            <a:r>
              <a:rPr lang="en-GB" b="1" dirty="0"/>
              <a:t/>
            </a:r>
            <a:br>
              <a:rPr lang="en-GB" b="1" dirty="0"/>
            </a:br>
            <a:r>
              <a:rPr lang="en-GB" b="1" dirty="0"/>
              <a:t/>
            </a:r>
            <a:br>
              <a:rPr lang="en-GB" b="1" dirty="0"/>
            </a:br>
            <a:r>
              <a:rPr lang="en-GB" dirty="0" smtClean="0"/>
              <a:t/>
            </a:r>
            <a:br>
              <a:rPr lang="en-GB" dirty="0" smtClean="0"/>
            </a:br>
            <a:r>
              <a:rPr lang="en-GB" dirty="0" smtClean="0"/>
              <a:t/>
            </a:r>
            <a:br>
              <a:rPr lang="en-GB" dirty="0" smtClean="0"/>
            </a:br>
            <a:r>
              <a:rPr lang="en-GB" dirty="0" smtClean="0"/>
              <a:t/>
            </a:r>
            <a:br>
              <a:rPr lang="en-GB" dirty="0" smtClean="0"/>
            </a:br>
            <a:endParaRPr lang="en-GB" dirty="0" smtClean="0"/>
          </a:p>
          <a:p>
            <a:r>
              <a:rPr lang="en-GB" dirty="0" smtClean="0"/>
              <a:t/>
            </a:r>
            <a:br>
              <a:rPr lang="en-GB" dirty="0" smtClean="0"/>
            </a:br>
            <a:endParaRPr lang="en-GB" dirty="0" smtClean="0"/>
          </a:p>
          <a:p>
            <a:r>
              <a:rPr lang="en-GB" dirty="0" smtClean="0"/>
              <a:t/>
            </a:r>
            <a:br>
              <a:rPr lang="en-GB" dirty="0" smtClean="0"/>
            </a:br>
            <a:r>
              <a:rPr lang="en-GB" dirty="0" smtClean="0"/>
              <a:t/>
            </a:r>
            <a:br>
              <a:rPr lang="en-GB" dirty="0" smtClean="0"/>
            </a:br>
            <a:endParaRPr lang="en-GB" dirty="0" smtClean="0"/>
          </a:p>
          <a:p>
            <a:endParaRPr lang="en-GB" dirty="0" smtClean="0"/>
          </a:p>
          <a:p>
            <a:endParaRPr lang="en-GB" sz="2400" dirty="0">
              <a:solidFill>
                <a:srgbClr val="0070C0"/>
              </a:solidFill>
            </a:endParaRPr>
          </a:p>
        </p:txBody>
      </p:sp>
      <p:graphicFrame>
        <p:nvGraphicFramePr>
          <p:cNvPr id="7" name="Table 6"/>
          <p:cNvGraphicFramePr>
            <a:graphicFrameLocks noGrp="1"/>
          </p:cNvGraphicFramePr>
          <p:nvPr/>
        </p:nvGraphicFramePr>
        <p:xfrm>
          <a:off x="1360640" y="3292596"/>
          <a:ext cx="10127167" cy="3291840"/>
        </p:xfrm>
        <a:graphic>
          <a:graphicData uri="http://schemas.openxmlformats.org/drawingml/2006/table">
            <a:tbl>
              <a:tblPr firstRow="1" bandRow="1">
                <a:tableStyleId>{5940675A-B579-460E-94D1-54222C63F5DA}</a:tableStyleId>
              </a:tblPr>
              <a:tblGrid>
                <a:gridCol w="3978615">
                  <a:extLst>
                    <a:ext uri="{9D8B030D-6E8A-4147-A177-3AD203B41FA5}">
                      <a16:colId xmlns:a16="http://schemas.microsoft.com/office/drawing/2014/main" val="1805748870"/>
                    </a:ext>
                  </a:extLst>
                </a:gridCol>
                <a:gridCol w="2312276">
                  <a:extLst>
                    <a:ext uri="{9D8B030D-6E8A-4147-A177-3AD203B41FA5}">
                      <a16:colId xmlns:a16="http://schemas.microsoft.com/office/drawing/2014/main" val="2476224894"/>
                    </a:ext>
                  </a:extLst>
                </a:gridCol>
                <a:gridCol w="3836276">
                  <a:extLst>
                    <a:ext uri="{9D8B030D-6E8A-4147-A177-3AD203B41FA5}">
                      <a16:colId xmlns:a16="http://schemas.microsoft.com/office/drawing/2014/main" val="3362549018"/>
                    </a:ext>
                  </a:extLst>
                </a:gridCol>
              </a:tblGrid>
              <a:tr h="510044">
                <a:tc>
                  <a:txBody>
                    <a:bodyPr/>
                    <a:lstStyle/>
                    <a:p>
                      <a:r>
                        <a:rPr lang="en-GB" dirty="0" smtClean="0">
                          <a:solidFill>
                            <a:schemeClr val="bg1"/>
                          </a:solidFill>
                        </a:rPr>
                        <a:t>Question </a:t>
                      </a:r>
                      <a:endParaRPr lang="en-GB" dirty="0">
                        <a:solidFill>
                          <a:schemeClr val="bg1"/>
                        </a:solidFill>
                      </a:endParaRPr>
                    </a:p>
                  </a:txBody>
                  <a:tcPr>
                    <a:solidFill>
                      <a:srgbClr val="0070C0"/>
                    </a:solidFill>
                  </a:tcPr>
                </a:tc>
                <a:tc>
                  <a:txBody>
                    <a:bodyPr/>
                    <a:lstStyle/>
                    <a:p>
                      <a:r>
                        <a:rPr lang="en-GB" dirty="0" smtClean="0">
                          <a:solidFill>
                            <a:schemeClr val="bg1"/>
                          </a:solidFill>
                        </a:rPr>
                        <a:t>How to</a:t>
                      </a:r>
                      <a:r>
                        <a:rPr lang="en-GB" baseline="0" dirty="0" smtClean="0">
                          <a:solidFill>
                            <a:schemeClr val="bg1"/>
                          </a:solidFill>
                        </a:rPr>
                        <a:t> build a response</a:t>
                      </a:r>
                      <a:endParaRPr lang="en-GB" dirty="0">
                        <a:solidFill>
                          <a:schemeClr val="bg1"/>
                        </a:solidFill>
                      </a:endParaRPr>
                    </a:p>
                  </a:txBody>
                  <a:tcPr>
                    <a:solidFill>
                      <a:srgbClr val="0070C0"/>
                    </a:solidFill>
                  </a:tcPr>
                </a:tc>
                <a:tc>
                  <a:txBody>
                    <a:bodyPr/>
                    <a:lstStyle/>
                    <a:p>
                      <a:r>
                        <a:rPr lang="en-GB" dirty="0" smtClean="0">
                          <a:solidFill>
                            <a:schemeClr val="bg1"/>
                          </a:solidFill>
                        </a:rPr>
                        <a:t>Answer</a:t>
                      </a:r>
                      <a:endParaRPr lang="en-GB" dirty="0">
                        <a:solidFill>
                          <a:schemeClr val="bg1"/>
                        </a:solidFill>
                      </a:endParaRPr>
                    </a:p>
                  </a:txBody>
                  <a:tcPr>
                    <a:solidFill>
                      <a:srgbClr val="0070C0"/>
                    </a:solidFill>
                  </a:tcPr>
                </a:tc>
                <a:extLst>
                  <a:ext uri="{0D108BD9-81ED-4DB2-BD59-A6C34878D82A}">
                    <a16:rowId xmlns:a16="http://schemas.microsoft.com/office/drawing/2014/main" val="2499455285"/>
                  </a:ext>
                </a:extLst>
              </a:tr>
              <a:tr h="1563560">
                <a:tc>
                  <a:txBody>
                    <a:bodyPr/>
                    <a:lstStyle/>
                    <a:p>
                      <a:r>
                        <a:rPr lang="en-GB" sz="1400" baseline="0" dirty="0" smtClean="0"/>
                        <a:t>A company has commissioned a designer to produce a range of kitchen accessories suitable for users with limited manual dexterity and two of their product ideas are shown below.</a:t>
                      </a:r>
                    </a:p>
                    <a:p>
                      <a:endParaRPr lang="en-GB" sz="1400" baseline="0" dirty="0" smtClean="0"/>
                    </a:p>
                    <a:p>
                      <a:endParaRPr lang="en-GB" sz="1400" baseline="0" dirty="0" smtClean="0"/>
                    </a:p>
                    <a:p>
                      <a:endParaRPr lang="en-GB" sz="1400" baseline="0" dirty="0" smtClean="0"/>
                    </a:p>
                    <a:p>
                      <a:r>
                        <a:rPr lang="en-GB" sz="1400" baseline="0" dirty="0" smtClean="0"/>
                        <a:t/>
                      </a:r>
                      <a:br>
                        <a:rPr lang="en-GB" sz="1400" baseline="0" dirty="0" smtClean="0"/>
                      </a:br>
                      <a:endParaRPr lang="en-GB" sz="1400" baseline="0" dirty="0" smtClean="0"/>
                    </a:p>
                    <a:p>
                      <a:endParaRPr lang="en-GB" sz="1400" baseline="0" dirty="0" smtClean="0"/>
                    </a:p>
                    <a:p>
                      <a:r>
                        <a:rPr lang="en-GB" sz="1400" baseline="0" dirty="0" smtClean="0"/>
                        <a:t>Describe the physiological needs the designer might find within the user group. (2)</a:t>
                      </a:r>
                      <a:endParaRPr lang="en-GB" sz="1400" dirty="0"/>
                    </a:p>
                  </a:txBody>
                  <a:tcPr/>
                </a:tc>
                <a:tc>
                  <a:txBody>
                    <a:bodyPr/>
                    <a:lstStyle/>
                    <a:p>
                      <a:r>
                        <a:rPr lang="en-GB" sz="1400" b="0" i="0" u="none" strike="noStrike" kern="1200" baseline="0" dirty="0" smtClean="0">
                          <a:solidFill>
                            <a:schemeClr val="tx1"/>
                          </a:solidFill>
                          <a:latin typeface="+mn-lt"/>
                          <a:ea typeface="+mn-ea"/>
                          <a:cs typeface="+mn-cs"/>
                        </a:rPr>
                        <a:t>You are expected to </a:t>
                      </a:r>
                      <a:r>
                        <a:rPr lang="en-GB" sz="1400" b="1" i="0" u="none" strike="noStrike" kern="1200" baseline="0" dirty="0" smtClean="0">
                          <a:solidFill>
                            <a:schemeClr val="tx1"/>
                          </a:solidFill>
                          <a:latin typeface="+mn-lt"/>
                          <a:ea typeface="+mn-ea"/>
                          <a:cs typeface="+mn-cs"/>
                        </a:rPr>
                        <a:t>describe</a:t>
                      </a:r>
                      <a:r>
                        <a:rPr lang="en-GB" sz="1400" b="0" i="0" u="none" strike="noStrike" kern="1200" baseline="0" dirty="0" smtClean="0">
                          <a:solidFill>
                            <a:schemeClr val="tx1"/>
                          </a:solidFill>
                          <a:latin typeface="+mn-lt"/>
                          <a:ea typeface="+mn-ea"/>
                          <a:cs typeface="+mn-cs"/>
                        </a:rPr>
                        <a:t> the physiological needs, drawing from:</a:t>
                      </a:r>
                    </a:p>
                    <a:p>
                      <a:endParaRPr lang="en-GB" sz="1400" b="0" i="0" u="none" strike="noStrike" kern="1200" baseline="0" dirty="0" smtClean="0">
                        <a:solidFill>
                          <a:schemeClr val="tx1"/>
                        </a:solidFill>
                        <a:latin typeface="+mn-lt"/>
                        <a:ea typeface="+mn-ea"/>
                        <a:cs typeface="+mn-cs"/>
                      </a:endParaRPr>
                    </a:p>
                    <a:p>
                      <a:pPr marL="285750" indent="-285750">
                        <a:buFont typeface="Arial" panose="020B0604020202020204" pitchFamily="34" charset="0"/>
                        <a:buChar char="•"/>
                      </a:pPr>
                      <a:r>
                        <a:rPr lang="en-GB" sz="1400" b="0" i="0" u="none" strike="noStrike" kern="1200" baseline="0" dirty="0" smtClean="0">
                          <a:solidFill>
                            <a:schemeClr val="tx1"/>
                          </a:solidFill>
                          <a:latin typeface="+mn-lt"/>
                          <a:ea typeface="+mn-ea"/>
                          <a:cs typeface="+mn-cs"/>
                        </a:rPr>
                        <a:t>strength issues</a:t>
                      </a:r>
                    </a:p>
                    <a:p>
                      <a:pPr marL="285750" indent="-285750">
                        <a:buFont typeface="Arial" panose="020B0604020202020204" pitchFamily="34" charset="0"/>
                        <a:buChar char="•"/>
                      </a:pPr>
                      <a:r>
                        <a:rPr lang="en-GB" sz="1400" b="0" i="0" u="none" strike="noStrike" kern="1200" baseline="0" dirty="0" smtClean="0">
                          <a:solidFill>
                            <a:schemeClr val="tx1"/>
                          </a:solidFill>
                          <a:latin typeface="+mn-lt"/>
                          <a:ea typeface="+mn-ea"/>
                          <a:cs typeface="+mn-cs"/>
                        </a:rPr>
                        <a:t>fatigue</a:t>
                      </a:r>
                    </a:p>
                    <a:p>
                      <a:pPr marL="285750" indent="-285750">
                        <a:buFont typeface="Arial" panose="020B0604020202020204" pitchFamily="34" charset="0"/>
                        <a:buChar char="•"/>
                      </a:pPr>
                      <a:r>
                        <a:rPr lang="en-GB" sz="1400" b="0" i="0" u="none" strike="noStrike" kern="1200" baseline="0" dirty="0" smtClean="0">
                          <a:solidFill>
                            <a:schemeClr val="tx1"/>
                          </a:solidFill>
                          <a:latin typeface="+mn-lt"/>
                          <a:ea typeface="+mn-ea"/>
                          <a:cs typeface="+mn-cs"/>
                        </a:rPr>
                        <a:t>dexterity</a:t>
                      </a:r>
                    </a:p>
                    <a:p>
                      <a:pPr marL="285750" indent="-285750">
                        <a:buFont typeface="Arial" panose="020B0604020202020204" pitchFamily="34" charset="0"/>
                        <a:buChar char="•"/>
                      </a:pPr>
                      <a:r>
                        <a:rPr lang="en-GB" sz="1400" b="0" i="0" u="none" strike="noStrike" kern="1200" baseline="0" dirty="0" smtClean="0">
                          <a:solidFill>
                            <a:schemeClr val="tx1"/>
                          </a:solidFill>
                          <a:latin typeface="+mn-lt"/>
                          <a:ea typeface="+mn-ea"/>
                          <a:cs typeface="+mn-cs"/>
                        </a:rPr>
                        <a:t>mobility</a:t>
                      </a:r>
                    </a:p>
                  </a:txBody>
                  <a:tcPr/>
                </a:tc>
                <a:tc>
                  <a:txBody>
                    <a:bodyPr/>
                    <a:lstStyle/>
                    <a:p>
                      <a:r>
                        <a:rPr lang="en-GB" sz="1400" b="0" i="0" u="none" strike="noStrike" kern="1200" baseline="0" dirty="0" smtClean="0">
                          <a:solidFill>
                            <a:schemeClr val="tx1"/>
                          </a:solidFill>
                          <a:latin typeface="+mn-lt"/>
                          <a:ea typeface="+mn-ea"/>
                          <a:cs typeface="+mn-cs"/>
                        </a:rPr>
                        <a:t>Two physiological needs at 1 mark each.</a:t>
                      </a:r>
                      <a:br>
                        <a:rPr lang="en-GB" sz="1400" b="0" i="0" u="none" strike="noStrike" kern="1200" baseline="0" dirty="0" smtClean="0">
                          <a:solidFill>
                            <a:schemeClr val="tx1"/>
                          </a:solidFill>
                          <a:latin typeface="+mn-lt"/>
                          <a:ea typeface="+mn-ea"/>
                          <a:cs typeface="+mn-cs"/>
                        </a:rPr>
                      </a:br>
                      <a:endParaRPr lang="en-GB" sz="1400" b="0" i="0" u="none" strike="noStrike" kern="1200" baseline="0" dirty="0" smtClean="0">
                        <a:solidFill>
                          <a:schemeClr val="tx1"/>
                        </a:solidFill>
                        <a:latin typeface="+mn-lt"/>
                        <a:ea typeface="+mn-ea"/>
                        <a:cs typeface="+mn-cs"/>
                      </a:endParaRPr>
                    </a:p>
                    <a:p>
                      <a:r>
                        <a:rPr lang="en-GB" sz="1400" b="0" i="0" u="none" strike="noStrike" kern="1200" baseline="0" dirty="0" smtClean="0">
                          <a:solidFill>
                            <a:srgbClr val="FF0000"/>
                          </a:solidFill>
                          <a:latin typeface="+mn-lt"/>
                          <a:ea typeface="+mn-ea"/>
                          <a:cs typeface="+mn-cs"/>
                        </a:rPr>
                        <a:t>Some users may not have enough strength to open jars. </a:t>
                      </a:r>
                      <a:r>
                        <a:rPr lang="en-GB" sz="900" b="0" i="0" u="none" strike="noStrike" kern="1200" baseline="0" dirty="0" smtClean="0">
                          <a:solidFill>
                            <a:schemeClr val="tx1"/>
                          </a:solidFill>
                          <a:latin typeface="+mn-lt"/>
                          <a:ea typeface="+mn-ea"/>
                          <a:cs typeface="+mn-cs"/>
                        </a:rPr>
                        <a:t>(1 mark)</a:t>
                      </a:r>
                      <a:r>
                        <a:rPr lang="en-GB" sz="1400" b="0" i="0" u="none" strike="noStrike" kern="1200" baseline="0" dirty="0" smtClean="0">
                          <a:solidFill>
                            <a:schemeClr val="tx1"/>
                          </a:solidFill>
                          <a:latin typeface="+mn-lt"/>
                          <a:ea typeface="+mn-ea"/>
                          <a:cs typeface="+mn-cs"/>
                        </a:rPr>
                        <a:t/>
                      </a:r>
                      <a:br>
                        <a:rPr lang="en-GB" sz="1400" b="0" i="0" u="none" strike="noStrike" kern="1200" baseline="0" dirty="0" smtClean="0">
                          <a:solidFill>
                            <a:schemeClr val="tx1"/>
                          </a:solidFill>
                          <a:latin typeface="+mn-lt"/>
                          <a:ea typeface="+mn-ea"/>
                          <a:cs typeface="+mn-cs"/>
                        </a:rPr>
                      </a:br>
                      <a:r>
                        <a:rPr lang="en-GB" sz="1400" b="0" i="0" u="none" strike="noStrike" kern="1200" baseline="0" dirty="0" smtClean="0">
                          <a:solidFill>
                            <a:schemeClr val="tx1"/>
                          </a:solidFill>
                          <a:latin typeface="+mn-lt"/>
                          <a:ea typeface="+mn-ea"/>
                          <a:cs typeface="+mn-cs"/>
                        </a:rPr>
                        <a:t/>
                      </a:r>
                      <a:br>
                        <a:rPr lang="en-GB" sz="1400" b="0" i="0" u="none" strike="noStrike" kern="1200" baseline="0" dirty="0" smtClean="0">
                          <a:solidFill>
                            <a:schemeClr val="tx1"/>
                          </a:solidFill>
                          <a:latin typeface="+mn-lt"/>
                          <a:ea typeface="+mn-ea"/>
                          <a:cs typeface="+mn-cs"/>
                        </a:rPr>
                      </a:br>
                      <a:r>
                        <a:rPr lang="en-GB" sz="1400" b="0" i="0" u="none" strike="noStrike" kern="1200" baseline="0" dirty="0" smtClean="0">
                          <a:solidFill>
                            <a:srgbClr val="FF0000"/>
                          </a:solidFill>
                          <a:latin typeface="+mn-lt"/>
                          <a:ea typeface="+mn-ea"/>
                          <a:cs typeface="+mn-cs"/>
                        </a:rPr>
                        <a:t>The may also have difficulty in holding/manipulating kitchen accessories. </a:t>
                      </a:r>
                      <a:r>
                        <a:rPr lang="en-GB" sz="1400" b="0" i="0" u="none" strike="noStrike" kern="1200" baseline="0" dirty="0" smtClean="0">
                          <a:solidFill>
                            <a:schemeClr val="tx1"/>
                          </a:solidFill>
                          <a:latin typeface="+mn-lt"/>
                          <a:ea typeface="+mn-ea"/>
                          <a:cs typeface="+mn-cs"/>
                        </a:rPr>
                        <a:t/>
                      </a:r>
                      <a:br>
                        <a:rPr lang="en-GB" sz="1400" b="0" i="0" u="none" strike="noStrike" kern="1200" baseline="0" dirty="0" smtClean="0">
                          <a:solidFill>
                            <a:schemeClr val="tx1"/>
                          </a:solidFill>
                          <a:latin typeface="+mn-lt"/>
                          <a:ea typeface="+mn-ea"/>
                          <a:cs typeface="+mn-cs"/>
                        </a:rPr>
                      </a:br>
                      <a:r>
                        <a:rPr lang="en-GB" sz="900" b="0" i="0" u="none" strike="noStrike" kern="1200" baseline="0" dirty="0" smtClean="0">
                          <a:solidFill>
                            <a:schemeClr val="tx1"/>
                          </a:solidFill>
                          <a:latin typeface="+mn-lt"/>
                          <a:ea typeface="+mn-ea"/>
                          <a:cs typeface="+mn-cs"/>
                        </a:rPr>
                        <a:t>(1 marks)</a:t>
                      </a:r>
                      <a:r>
                        <a:rPr lang="en-GB" sz="1400" b="0" i="0" u="none" strike="noStrike" kern="1200" baseline="0" dirty="0" smtClean="0">
                          <a:solidFill>
                            <a:schemeClr val="tx1"/>
                          </a:solidFill>
                          <a:latin typeface="+mn-lt"/>
                          <a:ea typeface="+mn-ea"/>
                          <a:cs typeface="+mn-cs"/>
                        </a:rPr>
                        <a:t/>
                      </a:r>
                      <a:br>
                        <a:rPr lang="en-GB" sz="1400" b="0" i="0" u="none" strike="noStrike" kern="1200" baseline="0" dirty="0" smtClean="0">
                          <a:solidFill>
                            <a:schemeClr val="tx1"/>
                          </a:solidFill>
                          <a:latin typeface="+mn-lt"/>
                          <a:ea typeface="+mn-ea"/>
                          <a:cs typeface="+mn-cs"/>
                        </a:rPr>
                      </a:br>
                      <a:r>
                        <a:rPr lang="en-GB" sz="1400" b="0" i="0" u="none" strike="noStrike" kern="1200" baseline="0" dirty="0" smtClean="0">
                          <a:solidFill>
                            <a:schemeClr val="tx1"/>
                          </a:solidFill>
                          <a:latin typeface="+mn-lt"/>
                          <a:ea typeface="+mn-ea"/>
                          <a:cs typeface="+mn-cs"/>
                        </a:rPr>
                        <a:t/>
                      </a:r>
                      <a:br>
                        <a:rPr lang="en-GB" sz="1400" b="0" i="0" u="none" strike="noStrike" kern="1200" baseline="0" dirty="0" smtClean="0">
                          <a:solidFill>
                            <a:schemeClr val="tx1"/>
                          </a:solidFill>
                          <a:latin typeface="+mn-lt"/>
                          <a:ea typeface="+mn-ea"/>
                          <a:cs typeface="+mn-cs"/>
                        </a:rPr>
                      </a:br>
                      <a:r>
                        <a:rPr lang="en-GB" sz="1400" b="1" i="0" u="none" strike="noStrike" kern="1200" baseline="0" dirty="0" smtClean="0">
                          <a:solidFill>
                            <a:schemeClr val="tx1"/>
                          </a:solidFill>
                          <a:latin typeface="+mn-lt"/>
                          <a:ea typeface="+mn-ea"/>
                          <a:cs typeface="+mn-cs"/>
                        </a:rPr>
                        <a:t>*Note – statement of a fact is made linking to the context of the question. </a:t>
                      </a:r>
                      <a:endParaRPr lang="en-GB" sz="1050" b="1" dirty="0">
                        <a:solidFill>
                          <a:schemeClr val="tx1"/>
                        </a:solidFill>
                      </a:endParaRPr>
                    </a:p>
                  </a:txBody>
                  <a:tcPr/>
                </a:tc>
                <a:extLst>
                  <a:ext uri="{0D108BD9-81ED-4DB2-BD59-A6C34878D82A}">
                    <a16:rowId xmlns:a16="http://schemas.microsoft.com/office/drawing/2014/main" val="871586337"/>
                  </a:ext>
                </a:extLst>
              </a:tr>
            </a:tbl>
          </a:graphicData>
        </a:graphic>
      </p:graphicFrame>
      <p:pic>
        <p:nvPicPr>
          <p:cNvPr id="8" name="Picture 7"/>
          <p:cNvPicPr>
            <a:picLocks noChangeAspect="1"/>
          </p:cNvPicPr>
          <p:nvPr/>
        </p:nvPicPr>
        <p:blipFill rotWithShape="1">
          <a:blip r:embed="rId3"/>
          <a:srcRect l="26871" t="34904" r="43788" b="35354"/>
          <a:stretch/>
        </p:blipFill>
        <p:spPr>
          <a:xfrm>
            <a:off x="2182196" y="4950663"/>
            <a:ext cx="1938068" cy="1105026"/>
          </a:xfrm>
          <a:prstGeom prst="rect">
            <a:avLst/>
          </a:prstGeom>
        </p:spPr>
      </p:pic>
      <p:sp>
        <p:nvSpPr>
          <p:cNvPr id="9" name="Rectangle 8"/>
          <p:cNvSpPr/>
          <p:nvPr/>
        </p:nvSpPr>
        <p:spPr>
          <a:xfrm flipV="1">
            <a:off x="1446554" y="6055689"/>
            <a:ext cx="645005" cy="270852"/>
          </a:xfrm>
          <a:prstGeom prst="rect">
            <a:avLst/>
          </a:pr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35393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r>
              <a:rPr lang="en-GB" sz="2400" dirty="0" smtClean="0">
                <a:solidFill>
                  <a:schemeClr val="bg1">
                    <a:lumMod val="65000"/>
                  </a:schemeClr>
                </a:solidFill>
                <a:latin typeface="Century Gothic" pitchFamily="34" charset="0"/>
              </a:rPr>
              <a:t>Higher Design and Manufacture </a:t>
            </a:r>
            <a:endParaRPr lang="en-GB" sz="2400" dirty="0">
              <a:solidFill>
                <a:schemeClr val="bg1">
                  <a:lumMod val="65000"/>
                </a:schemeClr>
              </a:solidFill>
              <a:latin typeface="Century Gothic" pitchFamily="34" charset="0"/>
            </a:endParaRPr>
          </a:p>
        </p:txBody>
      </p:sp>
      <p:sp>
        <p:nvSpPr>
          <p:cNvPr id="3" name="TextBox 2"/>
          <p:cNvSpPr txBox="1"/>
          <p:nvPr/>
        </p:nvSpPr>
        <p:spPr>
          <a:xfrm>
            <a:off x="1360640" y="794321"/>
            <a:ext cx="10336060" cy="7386638"/>
          </a:xfrm>
          <a:prstGeom prst="rect">
            <a:avLst/>
          </a:prstGeom>
          <a:noFill/>
        </p:spPr>
        <p:txBody>
          <a:bodyPr wrap="square" rtlCol="0">
            <a:spAutoFit/>
          </a:bodyPr>
          <a:lstStyle/>
          <a:p>
            <a:r>
              <a:rPr lang="en-GB" sz="2400" dirty="0" smtClean="0">
                <a:solidFill>
                  <a:srgbClr val="0070C0"/>
                </a:solidFill>
              </a:rPr>
              <a:t>SQA Command Words</a:t>
            </a:r>
            <a:br>
              <a:rPr lang="en-GB" sz="2400" dirty="0" smtClean="0">
                <a:solidFill>
                  <a:srgbClr val="0070C0"/>
                </a:solidFill>
              </a:rPr>
            </a:br>
            <a:endParaRPr lang="en-GB" sz="2400" dirty="0" smtClean="0">
              <a:solidFill>
                <a:srgbClr val="0070C0"/>
              </a:solidFill>
            </a:endParaRPr>
          </a:p>
          <a:p>
            <a:r>
              <a:rPr lang="en-GB" b="1" dirty="0" smtClean="0"/>
              <a:t>Explain </a:t>
            </a:r>
            <a:r>
              <a:rPr lang="en-GB" dirty="0" smtClean="0"/>
              <a:t/>
            </a:r>
            <a:br>
              <a:rPr lang="en-GB" dirty="0" smtClean="0"/>
            </a:br>
            <a:r>
              <a:rPr lang="en-GB" dirty="0" smtClean="0"/>
              <a:t/>
            </a:r>
            <a:br>
              <a:rPr lang="en-GB" dirty="0" smtClean="0"/>
            </a:br>
            <a:r>
              <a:rPr lang="en-GB" dirty="0" smtClean="0"/>
              <a:t>‘Where </a:t>
            </a:r>
            <a:r>
              <a:rPr lang="en-GB" dirty="0"/>
              <a:t>a question asks candidates to </a:t>
            </a:r>
            <a:r>
              <a:rPr lang="en-GB" b="1" dirty="0"/>
              <a:t>explain</a:t>
            </a:r>
            <a:r>
              <a:rPr lang="en-GB" dirty="0"/>
              <a:t>, they must relate cause and effect and/or make relationships between things clear, in the context of the question or a specific area within the question</a:t>
            </a:r>
            <a:r>
              <a:rPr lang="en-GB" dirty="0" smtClean="0"/>
              <a:t>.’</a:t>
            </a:r>
            <a:r>
              <a:rPr lang="en-GB" sz="2400" dirty="0" smtClean="0">
                <a:solidFill>
                  <a:srgbClr val="0070C0"/>
                </a:solidFill>
              </a:rPr>
              <a:t/>
            </a:r>
            <a:br>
              <a:rPr lang="en-GB" sz="2400" dirty="0" smtClean="0">
                <a:solidFill>
                  <a:srgbClr val="0070C0"/>
                </a:solidFill>
              </a:rPr>
            </a:br>
            <a:r>
              <a:rPr lang="en-GB" sz="2400" dirty="0" smtClean="0">
                <a:solidFill>
                  <a:srgbClr val="0070C0"/>
                </a:solidFill>
              </a:rPr>
              <a:t/>
            </a:r>
            <a:br>
              <a:rPr lang="en-GB" sz="2400" dirty="0" smtClean="0">
                <a:solidFill>
                  <a:srgbClr val="0070C0"/>
                </a:solidFill>
              </a:rPr>
            </a:br>
            <a:r>
              <a:rPr lang="en-GB" dirty="0" smtClean="0"/>
              <a:t/>
            </a:r>
            <a:br>
              <a:rPr lang="en-GB" dirty="0" smtClean="0"/>
            </a:br>
            <a:r>
              <a:rPr lang="en-GB" dirty="0" smtClean="0"/>
              <a:t/>
            </a:r>
            <a:br>
              <a:rPr lang="en-GB" dirty="0" smtClean="0"/>
            </a:br>
            <a:r>
              <a:rPr lang="en-GB" b="1" dirty="0"/>
              <a:t/>
            </a:r>
            <a:br>
              <a:rPr lang="en-GB" b="1" dirty="0"/>
            </a:br>
            <a:r>
              <a:rPr lang="en-GB" b="1" dirty="0" smtClean="0"/>
              <a:t/>
            </a:r>
            <a:br>
              <a:rPr lang="en-GB" b="1" dirty="0" smtClean="0"/>
            </a:br>
            <a:r>
              <a:rPr lang="en-GB" b="1" dirty="0" smtClean="0"/>
              <a:t/>
            </a:r>
            <a:br>
              <a:rPr lang="en-GB" b="1" dirty="0" smtClean="0"/>
            </a:br>
            <a:r>
              <a:rPr lang="en-GB" b="1" dirty="0" smtClean="0"/>
              <a:t>			</a:t>
            </a:r>
            <a:r>
              <a:rPr lang="en-GB" b="1" dirty="0"/>
              <a:t/>
            </a:r>
            <a:br>
              <a:rPr lang="en-GB" b="1" dirty="0"/>
            </a:br>
            <a:r>
              <a:rPr lang="en-GB" b="1" dirty="0"/>
              <a:t/>
            </a:r>
            <a:br>
              <a:rPr lang="en-GB" b="1" dirty="0"/>
            </a:br>
            <a:r>
              <a:rPr lang="en-GB" dirty="0" smtClean="0"/>
              <a:t/>
            </a:r>
            <a:br>
              <a:rPr lang="en-GB" dirty="0" smtClean="0"/>
            </a:br>
            <a:r>
              <a:rPr lang="en-GB" dirty="0" smtClean="0"/>
              <a:t/>
            </a:r>
            <a:br>
              <a:rPr lang="en-GB" dirty="0" smtClean="0"/>
            </a:br>
            <a:r>
              <a:rPr lang="en-GB" dirty="0" smtClean="0"/>
              <a:t/>
            </a:r>
            <a:br>
              <a:rPr lang="en-GB" dirty="0" smtClean="0"/>
            </a:br>
            <a:endParaRPr lang="en-GB" dirty="0" smtClean="0"/>
          </a:p>
          <a:p>
            <a:r>
              <a:rPr lang="en-GB" dirty="0" smtClean="0"/>
              <a:t/>
            </a:r>
            <a:br>
              <a:rPr lang="en-GB" dirty="0" smtClean="0"/>
            </a:br>
            <a:endParaRPr lang="en-GB" dirty="0" smtClean="0"/>
          </a:p>
          <a:p>
            <a:r>
              <a:rPr lang="en-GB" dirty="0" smtClean="0"/>
              <a:t/>
            </a:r>
            <a:br>
              <a:rPr lang="en-GB" dirty="0" smtClean="0"/>
            </a:br>
            <a:r>
              <a:rPr lang="en-GB" dirty="0" smtClean="0"/>
              <a:t/>
            </a:r>
            <a:br>
              <a:rPr lang="en-GB" dirty="0" smtClean="0"/>
            </a:br>
            <a:endParaRPr lang="en-GB" dirty="0" smtClean="0"/>
          </a:p>
          <a:p>
            <a:endParaRPr lang="en-GB" dirty="0" smtClean="0"/>
          </a:p>
          <a:p>
            <a:endParaRPr lang="en-GB" sz="2400" dirty="0">
              <a:solidFill>
                <a:srgbClr val="0070C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015248900"/>
              </p:ext>
            </p:extLst>
          </p:nvPr>
        </p:nvGraphicFramePr>
        <p:xfrm>
          <a:off x="1360640" y="2914224"/>
          <a:ext cx="10127167" cy="3725684"/>
        </p:xfrm>
        <a:graphic>
          <a:graphicData uri="http://schemas.openxmlformats.org/drawingml/2006/table">
            <a:tbl>
              <a:tblPr firstRow="1" bandRow="1">
                <a:tableStyleId>{5940675A-B579-460E-94D1-54222C63F5DA}</a:tableStyleId>
              </a:tblPr>
              <a:tblGrid>
                <a:gridCol w="2801457">
                  <a:extLst>
                    <a:ext uri="{9D8B030D-6E8A-4147-A177-3AD203B41FA5}">
                      <a16:colId xmlns:a16="http://schemas.microsoft.com/office/drawing/2014/main" val="1805748870"/>
                    </a:ext>
                  </a:extLst>
                </a:gridCol>
                <a:gridCol w="4309241">
                  <a:extLst>
                    <a:ext uri="{9D8B030D-6E8A-4147-A177-3AD203B41FA5}">
                      <a16:colId xmlns:a16="http://schemas.microsoft.com/office/drawing/2014/main" val="2476224894"/>
                    </a:ext>
                  </a:extLst>
                </a:gridCol>
                <a:gridCol w="3016469">
                  <a:extLst>
                    <a:ext uri="{9D8B030D-6E8A-4147-A177-3AD203B41FA5}">
                      <a16:colId xmlns:a16="http://schemas.microsoft.com/office/drawing/2014/main" val="3362549018"/>
                    </a:ext>
                  </a:extLst>
                </a:gridCol>
              </a:tblGrid>
              <a:tr h="510044">
                <a:tc>
                  <a:txBody>
                    <a:bodyPr/>
                    <a:lstStyle/>
                    <a:p>
                      <a:r>
                        <a:rPr lang="en-GB" dirty="0" smtClean="0">
                          <a:solidFill>
                            <a:schemeClr val="bg1"/>
                          </a:solidFill>
                        </a:rPr>
                        <a:t>Question </a:t>
                      </a:r>
                      <a:endParaRPr lang="en-GB" dirty="0">
                        <a:solidFill>
                          <a:schemeClr val="bg1"/>
                        </a:solidFill>
                      </a:endParaRPr>
                    </a:p>
                  </a:txBody>
                  <a:tcPr>
                    <a:solidFill>
                      <a:srgbClr val="0070C0"/>
                    </a:solidFill>
                  </a:tcPr>
                </a:tc>
                <a:tc>
                  <a:txBody>
                    <a:bodyPr/>
                    <a:lstStyle/>
                    <a:p>
                      <a:r>
                        <a:rPr lang="en-GB" dirty="0" smtClean="0">
                          <a:solidFill>
                            <a:schemeClr val="bg1"/>
                          </a:solidFill>
                        </a:rPr>
                        <a:t>How to</a:t>
                      </a:r>
                      <a:r>
                        <a:rPr lang="en-GB" baseline="0" dirty="0" smtClean="0">
                          <a:solidFill>
                            <a:schemeClr val="bg1"/>
                          </a:solidFill>
                        </a:rPr>
                        <a:t> build a response</a:t>
                      </a:r>
                      <a:endParaRPr lang="en-GB" dirty="0">
                        <a:solidFill>
                          <a:schemeClr val="bg1"/>
                        </a:solidFill>
                      </a:endParaRPr>
                    </a:p>
                  </a:txBody>
                  <a:tcPr>
                    <a:solidFill>
                      <a:srgbClr val="0070C0"/>
                    </a:solidFill>
                  </a:tcPr>
                </a:tc>
                <a:tc>
                  <a:txBody>
                    <a:bodyPr/>
                    <a:lstStyle/>
                    <a:p>
                      <a:r>
                        <a:rPr lang="en-GB" dirty="0" smtClean="0">
                          <a:solidFill>
                            <a:schemeClr val="bg1"/>
                          </a:solidFill>
                        </a:rPr>
                        <a:t>Answer</a:t>
                      </a:r>
                      <a:endParaRPr lang="en-GB" dirty="0">
                        <a:solidFill>
                          <a:schemeClr val="bg1"/>
                        </a:solidFill>
                      </a:endParaRPr>
                    </a:p>
                  </a:txBody>
                  <a:tcPr>
                    <a:solidFill>
                      <a:srgbClr val="0070C0"/>
                    </a:solidFill>
                  </a:tcPr>
                </a:tc>
                <a:extLst>
                  <a:ext uri="{0D108BD9-81ED-4DB2-BD59-A6C34878D82A}">
                    <a16:rowId xmlns:a16="http://schemas.microsoft.com/office/drawing/2014/main" val="2499455285"/>
                  </a:ext>
                </a:extLst>
              </a:tr>
              <a:tr h="1563560">
                <a:tc>
                  <a:txBody>
                    <a:bodyPr/>
                    <a:lstStyle/>
                    <a:p>
                      <a:r>
                        <a:rPr lang="en-GB" sz="1400" dirty="0" smtClean="0"/>
                        <a:t>A bicycle is shown below.</a:t>
                      </a:r>
                      <a:r>
                        <a:rPr lang="en-GB" sz="1400" baseline="0" dirty="0" smtClean="0"/>
                        <a:t> </a:t>
                      </a:r>
                    </a:p>
                    <a:p>
                      <a:endParaRPr lang="en-GB" sz="1400" baseline="0" dirty="0" smtClean="0"/>
                    </a:p>
                    <a:p>
                      <a:endParaRPr lang="en-GB" sz="1400" baseline="0" dirty="0" smtClean="0"/>
                    </a:p>
                    <a:p>
                      <a:endParaRPr lang="en-GB" sz="1400" baseline="0" dirty="0" smtClean="0"/>
                    </a:p>
                    <a:p>
                      <a:endParaRPr lang="en-GB" sz="1400" baseline="0" dirty="0" smtClean="0"/>
                    </a:p>
                    <a:p>
                      <a:endParaRPr lang="en-GB" sz="1400" baseline="0" dirty="0" smtClean="0"/>
                    </a:p>
                    <a:p>
                      <a:endParaRPr lang="en-GB" sz="1400" baseline="0" dirty="0" smtClean="0"/>
                    </a:p>
                    <a:p>
                      <a:endParaRPr lang="en-GB" sz="1400" baseline="0" dirty="0" smtClean="0"/>
                    </a:p>
                    <a:p>
                      <a:endParaRPr lang="en-GB" sz="1400" baseline="0" dirty="0" smtClean="0"/>
                    </a:p>
                    <a:p>
                      <a:endParaRPr lang="en-GB" sz="1400" baseline="0" dirty="0" smtClean="0"/>
                    </a:p>
                    <a:p>
                      <a:r>
                        <a:rPr lang="en-GB" sz="1400" baseline="0" dirty="0" smtClean="0"/>
                        <a:t>Explain two benefits of using CAD computer technology in the development of they bicycle. (2)</a:t>
                      </a:r>
                      <a:endParaRPr lang="en-GB" sz="1400" dirty="0"/>
                    </a:p>
                  </a:txBody>
                  <a:tcPr/>
                </a:tc>
                <a:tc>
                  <a:txBody>
                    <a:bodyPr/>
                    <a:lstStyle/>
                    <a:p>
                      <a:r>
                        <a:rPr lang="en-GB" sz="1400" b="0" i="0" u="none" strike="noStrike" kern="1200" baseline="0" dirty="0" smtClean="0">
                          <a:solidFill>
                            <a:schemeClr val="tx1"/>
                          </a:solidFill>
                          <a:latin typeface="+mn-lt"/>
                          <a:ea typeface="+mn-ea"/>
                          <a:cs typeface="+mn-cs"/>
                        </a:rPr>
                        <a:t>You are expected to </a:t>
                      </a:r>
                      <a:r>
                        <a:rPr lang="en-GB" sz="1400" b="1" i="0" u="none" strike="noStrike" kern="1200" baseline="0" dirty="0" smtClean="0">
                          <a:solidFill>
                            <a:schemeClr val="tx1"/>
                          </a:solidFill>
                          <a:latin typeface="+mn-lt"/>
                          <a:ea typeface="+mn-ea"/>
                          <a:cs typeface="+mn-cs"/>
                        </a:rPr>
                        <a:t>explain</a:t>
                      </a:r>
                      <a:r>
                        <a:rPr lang="en-GB" sz="1400" b="0" i="0" u="none" strike="noStrike" kern="1200" baseline="0" dirty="0" smtClean="0">
                          <a:solidFill>
                            <a:schemeClr val="tx1"/>
                          </a:solidFill>
                          <a:latin typeface="+mn-lt"/>
                          <a:ea typeface="+mn-ea"/>
                          <a:cs typeface="+mn-cs"/>
                        </a:rPr>
                        <a:t> </a:t>
                      </a:r>
                      <a:r>
                        <a:rPr lang="en-GB" sz="1400" b="1" i="0" u="sng" strike="noStrike" kern="1200" baseline="0" dirty="0" smtClean="0">
                          <a:solidFill>
                            <a:schemeClr val="tx1"/>
                          </a:solidFill>
                          <a:latin typeface="+mn-lt"/>
                          <a:ea typeface="+mn-ea"/>
                          <a:cs typeface="+mn-cs"/>
                        </a:rPr>
                        <a:t>two</a:t>
                      </a:r>
                      <a:r>
                        <a:rPr lang="en-GB" sz="1400" b="0" i="0" u="none" strike="noStrike" kern="1200" baseline="0" dirty="0" smtClean="0">
                          <a:solidFill>
                            <a:schemeClr val="tx1"/>
                          </a:solidFill>
                          <a:latin typeface="+mn-lt"/>
                          <a:ea typeface="+mn-ea"/>
                          <a:cs typeface="+mn-cs"/>
                        </a:rPr>
                        <a:t> benefits CAD would offer during the bicycle’s development.</a:t>
                      </a:r>
                      <a:br>
                        <a:rPr lang="en-GB" sz="1400" b="0" i="0" u="none" strike="noStrike" kern="1200" baseline="0" dirty="0" smtClean="0">
                          <a:solidFill>
                            <a:schemeClr val="tx1"/>
                          </a:solidFill>
                          <a:latin typeface="+mn-lt"/>
                          <a:ea typeface="+mn-ea"/>
                          <a:cs typeface="+mn-cs"/>
                        </a:rPr>
                      </a:br>
                      <a:endParaRPr lang="en-GB" sz="1400" b="0" i="0" u="none" strike="noStrike" kern="1200" baseline="0" dirty="0" smtClean="0">
                        <a:solidFill>
                          <a:schemeClr val="tx1"/>
                        </a:solidFill>
                        <a:latin typeface="+mn-lt"/>
                        <a:ea typeface="+mn-ea"/>
                        <a:cs typeface="+mn-cs"/>
                      </a:endParaRPr>
                    </a:p>
                    <a:p>
                      <a:r>
                        <a:rPr lang="en-GB" sz="1400" b="0" i="0" u="none" strike="noStrike" kern="1200" baseline="0" dirty="0" smtClean="0">
                          <a:solidFill>
                            <a:schemeClr val="tx1"/>
                          </a:solidFill>
                          <a:latin typeface="+mn-lt"/>
                          <a:ea typeface="+mn-ea"/>
                          <a:cs typeface="+mn-cs"/>
                        </a:rPr>
                        <a:t>It is likely that these explanations will refer to benefits such as:</a:t>
                      </a:r>
                    </a:p>
                    <a:p>
                      <a:pPr marL="285750" indent="-285750">
                        <a:buFont typeface="Arial" panose="020B0604020202020204" pitchFamily="34" charset="0"/>
                        <a:buChar char="•"/>
                      </a:pPr>
                      <a:r>
                        <a:rPr lang="en-GB" sz="1400" b="0" i="0" u="none" strike="noStrike" kern="1200" baseline="0" dirty="0" smtClean="0">
                          <a:solidFill>
                            <a:schemeClr val="tx1"/>
                          </a:solidFill>
                          <a:latin typeface="+mn-lt"/>
                          <a:ea typeface="+mn-ea"/>
                          <a:cs typeface="+mn-cs"/>
                        </a:rPr>
                        <a:t>making it easier to alter the design</a:t>
                      </a:r>
                    </a:p>
                    <a:p>
                      <a:pPr marL="285750" indent="-285750">
                        <a:buFont typeface="Arial" panose="020B0604020202020204" pitchFamily="34" charset="0"/>
                        <a:buChar char="•"/>
                      </a:pPr>
                      <a:r>
                        <a:rPr lang="en-GB" sz="1400" b="0" i="0" u="none" strike="noStrike" kern="1200" baseline="0" dirty="0" smtClean="0">
                          <a:solidFill>
                            <a:schemeClr val="tx1"/>
                          </a:solidFill>
                          <a:latin typeface="+mn-lt"/>
                          <a:ea typeface="+mn-ea"/>
                          <a:cs typeface="+mn-cs"/>
                        </a:rPr>
                        <a:t>a library of parts could be used to speed up the production of designs</a:t>
                      </a:r>
                    </a:p>
                    <a:p>
                      <a:pPr marL="285750" indent="-285750">
                        <a:buFont typeface="Arial" panose="020B0604020202020204" pitchFamily="34" charset="0"/>
                        <a:buChar char="•"/>
                      </a:pPr>
                      <a:r>
                        <a:rPr lang="en-GB" sz="1400" b="0" i="0" u="none" strike="noStrike" kern="1200" baseline="0" dirty="0" smtClean="0">
                          <a:solidFill>
                            <a:schemeClr val="tx1"/>
                          </a:solidFill>
                          <a:latin typeface="+mn-lt"/>
                          <a:ea typeface="+mn-ea"/>
                          <a:cs typeface="+mn-cs"/>
                        </a:rPr>
                        <a:t>carrying out stress analysis on parts/components before prototyping/manufacture</a:t>
                      </a:r>
                    </a:p>
                    <a:p>
                      <a:pPr marL="285750" indent="-285750">
                        <a:buFont typeface="Arial" panose="020B0604020202020204" pitchFamily="34" charset="0"/>
                        <a:buChar char="•"/>
                      </a:pPr>
                      <a:r>
                        <a:rPr lang="en-GB" sz="1400" b="0" i="0" u="none" strike="noStrike" kern="1200" baseline="0" dirty="0" smtClean="0">
                          <a:solidFill>
                            <a:schemeClr val="tx1"/>
                          </a:solidFill>
                          <a:latin typeface="+mn-lt"/>
                          <a:ea typeface="+mn-ea"/>
                          <a:cs typeface="+mn-cs"/>
                        </a:rPr>
                        <a:t>the design can be easily rendered to provide visuals for clients</a:t>
                      </a:r>
                    </a:p>
                    <a:p>
                      <a:pPr marL="285750" indent="-285750">
                        <a:buFont typeface="Arial" panose="020B0604020202020204" pitchFamily="34" charset="0"/>
                        <a:buChar char="•"/>
                      </a:pPr>
                      <a:r>
                        <a:rPr lang="en-GB" sz="1400" b="0" i="0" u="none" strike="noStrike" kern="1200" baseline="0" dirty="0" smtClean="0">
                          <a:solidFill>
                            <a:schemeClr val="tx1"/>
                          </a:solidFill>
                          <a:latin typeface="+mn-lt"/>
                          <a:ea typeface="+mn-ea"/>
                          <a:cs typeface="+mn-cs"/>
                        </a:rPr>
                        <a:t>easier to communicate design information with other members of the design team</a:t>
                      </a:r>
                      <a:endParaRPr lang="en-GB" sz="1050" dirty="0"/>
                    </a:p>
                  </a:txBody>
                  <a:tcPr/>
                </a:tc>
                <a:tc>
                  <a:txBody>
                    <a:bodyPr/>
                    <a:lstStyle/>
                    <a:p>
                      <a:r>
                        <a:rPr lang="en-GB" sz="1400" b="0" i="0" u="none" strike="noStrike" kern="1200" baseline="0" dirty="0" smtClean="0">
                          <a:solidFill>
                            <a:schemeClr val="tx1"/>
                          </a:solidFill>
                          <a:latin typeface="+mn-lt"/>
                          <a:ea typeface="+mn-ea"/>
                          <a:cs typeface="+mn-cs"/>
                        </a:rPr>
                        <a:t>CAD can make it easier to make alterations to the design. </a:t>
                      </a:r>
                      <a:r>
                        <a:rPr lang="en-GB" sz="1400" b="0" i="0" u="none" strike="noStrike" kern="1200" baseline="0" dirty="0" smtClean="0">
                          <a:solidFill>
                            <a:srgbClr val="FF0000"/>
                          </a:solidFill>
                          <a:latin typeface="+mn-lt"/>
                          <a:ea typeface="+mn-ea"/>
                          <a:cs typeface="+mn-cs"/>
                        </a:rPr>
                        <a:t>This avoids having to completely redraw aspects of the bicycle’s design </a:t>
                      </a:r>
                      <a:r>
                        <a:rPr lang="en-GB" sz="900" b="0" i="0" u="none" strike="noStrike" kern="1200" baseline="0" dirty="0" smtClean="0">
                          <a:solidFill>
                            <a:schemeClr val="tx1"/>
                          </a:solidFill>
                          <a:latin typeface="+mn-lt"/>
                          <a:ea typeface="+mn-ea"/>
                          <a:cs typeface="+mn-cs"/>
                        </a:rPr>
                        <a:t>(1 mark).</a:t>
                      </a:r>
                      <a:r>
                        <a:rPr lang="en-GB" sz="1400" b="0" i="0" u="none" strike="noStrike" kern="1200" baseline="0" dirty="0" smtClean="0">
                          <a:solidFill>
                            <a:schemeClr val="tx1"/>
                          </a:solidFill>
                          <a:latin typeface="+mn-lt"/>
                          <a:ea typeface="+mn-ea"/>
                          <a:cs typeface="+mn-cs"/>
                        </a:rPr>
                        <a:t/>
                      </a:r>
                      <a:br>
                        <a:rPr lang="en-GB" sz="1400" b="0" i="0" u="none" strike="noStrike" kern="1200" baseline="0" dirty="0" smtClean="0">
                          <a:solidFill>
                            <a:schemeClr val="tx1"/>
                          </a:solidFill>
                          <a:latin typeface="+mn-lt"/>
                          <a:ea typeface="+mn-ea"/>
                          <a:cs typeface="+mn-cs"/>
                        </a:rPr>
                      </a:br>
                      <a:r>
                        <a:rPr lang="en-GB" sz="1400" b="0" i="0" u="none" strike="noStrike" kern="1200" baseline="0" dirty="0" smtClean="0">
                          <a:solidFill>
                            <a:schemeClr val="tx1"/>
                          </a:solidFill>
                          <a:latin typeface="+mn-lt"/>
                          <a:ea typeface="+mn-ea"/>
                          <a:cs typeface="+mn-cs"/>
                        </a:rPr>
                        <a:t/>
                      </a:r>
                      <a:br>
                        <a:rPr lang="en-GB" sz="1400" b="0" i="0" u="none" strike="noStrike" kern="1200" baseline="0" dirty="0" smtClean="0">
                          <a:solidFill>
                            <a:schemeClr val="tx1"/>
                          </a:solidFill>
                          <a:latin typeface="+mn-lt"/>
                          <a:ea typeface="+mn-ea"/>
                          <a:cs typeface="+mn-cs"/>
                        </a:rPr>
                      </a:br>
                      <a:r>
                        <a:rPr lang="en-GB" sz="1400" b="0" i="0" u="none" strike="noStrike" kern="1200" baseline="0" dirty="0" smtClean="0">
                          <a:solidFill>
                            <a:schemeClr val="tx1"/>
                          </a:solidFill>
                          <a:latin typeface="+mn-lt"/>
                          <a:ea typeface="+mn-ea"/>
                          <a:cs typeface="+mn-cs"/>
                        </a:rPr>
                        <a:t>CAD can make it easier to communicate with other members of the design team </a:t>
                      </a:r>
                      <a:r>
                        <a:rPr lang="en-GB" sz="1400" b="0" i="0" u="none" strike="noStrike" kern="1200" baseline="0" dirty="0" smtClean="0">
                          <a:solidFill>
                            <a:srgbClr val="FF0000"/>
                          </a:solidFill>
                          <a:latin typeface="+mn-lt"/>
                          <a:ea typeface="+mn-ea"/>
                          <a:cs typeface="+mn-cs"/>
                        </a:rPr>
                        <a:t>as much of the design work can be e-mailed or communicated across the team(s).</a:t>
                      </a:r>
                      <a:br>
                        <a:rPr lang="en-GB" sz="1400" b="0" i="0" u="none" strike="noStrike" kern="1200" baseline="0" dirty="0" smtClean="0">
                          <a:solidFill>
                            <a:srgbClr val="FF0000"/>
                          </a:solidFill>
                          <a:latin typeface="+mn-lt"/>
                          <a:ea typeface="+mn-ea"/>
                          <a:cs typeface="+mn-cs"/>
                        </a:rPr>
                      </a:br>
                      <a:r>
                        <a:rPr lang="en-GB" sz="900" b="0" i="0" u="none" strike="noStrike" kern="1200" baseline="0" dirty="0" smtClean="0">
                          <a:solidFill>
                            <a:schemeClr val="tx1"/>
                          </a:solidFill>
                          <a:latin typeface="+mn-lt"/>
                          <a:ea typeface="+mn-ea"/>
                          <a:cs typeface="+mn-cs"/>
                        </a:rPr>
                        <a:t>(1 mark)</a:t>
                      </a:r>
                      <a:r>
                        <a:rPr lang="en-GB" sz="1400" b="0" i="0" u="none" strike="noStrike" kern="1200" baseline="0" dirty="0" smtClean="0">
                          <a:solidFill>
                            <a:schemeClr val="tx1"/>
                          </a:solidFill>
                          <a:latin typeface="+mn-lt"/>
                          <a:ea typeface="+mn-ea"/>
                          <a:cs typeface="+mn-cs"/>
                        </a:rPr>
                        <a:t/>
                      </a:r>
                      <a:br>
                        <a:rPr lang="en-GB" sz="1400" b="0" i="0" u="none" strike="noStrike" kern="1200" baseline="0" dirty="0" smtClean="0">
                          <a:solidFill>
                            <a:schemeClr val="tx1"/>
                          </a:solidFill>
                          <a:latin typeface="+mn-lt"/>
                          <a:ea typeface="+mn-ea"/>
                          <a:cs typeface="+mn-cs"/>
                        </a:rPr>
                      </a:br>
                      <a:r>
                        <a:rPr lang="en-GB" sz="1400" b="0" i="0" u="none" strike="noStrike" kern="1200" baseline="0" dirty="0" smtClean="0">
                          <a:solidFill>
                            <a:schemeClr val="tx1"/>
                          </a:solidFill>
                          <a:latin typeface="+mn-lt"/>
                          <a:ea typeface="+mn-ea"/>
                          <a:cs typeface="+mn-cs"/>
                        </a:rPr>
                        <a:t/>
                      </a:r>
                      <a:br>
                        <a:rPr lang="en-GB" sz="1400" b="0" i="0" u="none" strike="noStrike" kern="1200" baseline="0" dirty="0" smtClean="0">
                          <a:solidFill>
                            <a:schemeClr val="tx1"/>
                          </a:solidFill>
                          <a:latin typeface="+mn-lt"/>
                          <a:ea typeface="+mn-ea"/>
                          <a:cs typeface="+mn-cs"/>
                        </a:rPr>
                      </a:br>
                      <a:r>
                        <a:rPr lang="en-GB" sz="1400" b="1" i="0" u="none" strike="noStrike" kern="1200" baseline="0" dirty="0" smtClean="0">
                          <a:solidFill>
                            <a:schemeClr val="tx1"/>
                          </a:solidFill>
                          <a:latin typeface="+mn-lt"/>
                          <a:ea typeface="+mn-ea"/>
                          <a:cs typeface="+mn-cs"/>
                        </a:rPr>
                        <a:t>*Note – the part highlighted in red goes on to explain the benefit. Answer linked to context of question. </a:t>
                      </a:r>
                      <a:endParaRPr lang="en-GB" sz="1050" b="1" dirty="0">
                        <a:solidFill>
                          <a:schemeClr val="tx1"/>
                        </a:solidFill>
                      </a:endParaRPr>
                    </a:p>
                  </a:txBody>
                  <a:tcPr/>
                </a:tc>
                <a:extLst>
                  <a:ext uri="{0D108BD9-81ED-4DB2-BD59-A6C34878D82A}">
                    <a16:rowId xmlns:a16="http://schemas.microsoft.com/office/drawing/2014/main" val="871586337"/>
                  </a:ext>
                </a:extLst>
              </a:tr>
            </a:tbl>
          </a:graphicData>
        </a:graphic>
      </p:graphicFrame>
      <p:pic>
        <p:nvPicPr>
          <p:cNvPr id="8" name="Picture 7"/>
          <p:cNvPicPr>
            <a:picLocks noChangeAspect="1"/>
          </p:cNvPicPr>
          <p:nvPr/>
        </p:nvPicPr>
        <p:blipFill rotWithShape="1">
          <a:blip r:embed="rId3"/>
          <a:srcRect l="24949" t="19638" r="42931" b="60453"/>
          <a:stretch/>
        </p:blipFill>
        <p:spPr>
          <a:xfrm>
            <a:off x="1442348" y="4024792"/>
            <a:ext cx="2364827" cy="1172660"/>
          </a:xfrm>
          <a:prstGeom prst="rect">
            <a:avLst/>
          </a:prstGeom>
        </p:spPr>
      </p:pic>
      <p:sp>
        <p:nvSpPr>
          <p:cNvPr id="9" name="Rectangle 8"/>
          <p:cNvSpPr/>
          <p:nvPr/>
        </p:nvSpPr>
        <p:spPr>
          <a:xfrm>
            <a:off x="1442348" y="5589240"/>
            <a:ext cx="589613" cy="195597"/>
          </a:xfrm>
          <a:prstGeom prst="rect">
            <a:avLst/>
          </a:pr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71190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r>
              <a:rPr lang="en-GB" sz="2400" dirty="0" smtClean="0">
                <a:solidFill>
                  <a:schemeClr val="bg1">
                    <a:lumMod val="65000"/>
                  </a:schemeClr>
                </a:solidFill>
                <a:latin typeface="Century Gothic" pitchFamily="34" charset="0"/>
              </a:rPr>
              <a:t>Higher Design and Manufacture </a:t>
            </a:r>
            <a:endParaRPr lang="en-GB" sz="2400" dirty="0">
              <a:solidFill>
                <a:schemeClr val="bg1">
                  <a:lumMod val="65000"/>
                </a:schemeClr>
              </a:solidFill>
              <a:latin typeface="Century Gothic" pitchFamily="34" charset="0"/>
            </a:endParaRPr>
          </a:p>
        </p:txBody>
      </p:sp>
      <p:sp>
        <p:nvSpPr>
          <p:cNvPr id="3" name="TextBox 2"/>
          <p:cNvSpPr txBox="1"/>
          <p:nvPr/>
        </p:nvSpPr>
        <p:spPr>
          <a:xfrm>
            <a:off x="1360640" y="779512"/>
            <a:ext cx="10336060" cy="6924973"/>
          </a:xfrm>
          <a:prstGeom prst="rect">
            <a:avLst/>
          </a:prstGeom>
          <a:noFill/>
        </p:spPr>
        <p:txBody>
          <a:bodyPr wrap="square" rtlCol="0">
            <a:spAutoFit/>
          </a:bodyPr>
          <a:lstStyle/>
          <a:p>
            <a:r>
              <a:rPr lang="en-GB" sz="2400" dirty="0" smtClean="0">
                <a:solidFill>
                  <a:srgbClr val="0070C0"/>
                </a:solidFill>
              </a:rPr>
              <a:t>SQA Command Words</a:t>
            </a:r>
            <a:br>
              <a:rPr lang="en-GB" sz="2400" dirty="0" smtClean="0">
                <a:solidFill>
                  <a:srgbClr val="0070C0"/>
                </a:solidFill>
              </a:rPr>
            </a:br>
            <a:endParaRPr lang="en-GB" sz="2400" dirty="0" smtClean="0">
              <a:solidFill>
                <a:srgbClr val="0070C0"/>
              </a:solidFill>
            </a:endParaRPr>
          </a:p>
          <a:p>
            <a:r>
              <a:rPr lang="en-GB" b="1" dirty="0" smtClean="0"/>
              <a:t>Discuss </a:t>
            </a:r>
            <a:br>
              <a:rPr lang="en-GB" b="1" dirty="0" smtClean="0"/>
            </a:br>
            <a:r>
              <a:rPr lang="en-GB" dirty="0" smtClean="0"/>
              <a:t/>
            </a:r>
            <a:br>
              <a:rPr lang="en-GB" dirty="0" smtClean="0"/>
            </a:br>
            <a:r>
              <a:rPr lang="en-GB" sz="1600" dirty="0" smtClean="0"/>
              <a:t>‘Where a question asks candidates to </a:t>
            </a:r>
            <a:r>
              <a:rPr lang="en-GB" sz="1600" b="1" dirty="0" smtClean="0"/>
              <a:t>discuss</a:t>
            </a:r>
            <a:r>
              <a:rPr lang="en-GB" sz="1600" dirty="0" smtClean="0"/>
              <a:t>, they must communicate ideas and information on a subject. It may be possible to debate two sides of the statement.’</a:t>
            </a:r>
            <a:r>
              <a:rPr lang="en-GB" sz="2000" dirty="0" smtClean="0">
                <a:solidFill>
                  <a:srgbClr val="0070C0"/>
                </a:solidFill>
              </a:rPr>
              <a:t/>
            </a:r>
            <a:br>
              <a:rPr lang="en-GB" sz="2000" dirty="0" smtClean="0">
                <a:solidFill>
                  <a:srgbClr val="0070C0"/>
                </a:solidFill>
              </a:rPr>
            </a:br>
            <a:r>
              <a:rPr lang="en-GB" sz="1600" dirty="0" smtClean="0"/>
              <a:t/>
            </a:r>
            <a:br>
              <a:rPr lang="en-GB" sz="1600" dirty="0" smtClean="0"/>
            </a:br>
            <a:r>
              <a:rPr lang="en-GB" dirty="0" smtClean="0"/>
              <a:t/>
            </a:r>
            <a:br>
              <a:rPr lang="en-GB" dirty="0" smtClean="0"/>
            </a:br>
            <a:r>
              <a:rPr lang="en-GB" b="1" dirty="0" smtClean="0"/>
              <a:t/>
            </a:r>
            <a:br>
              <a:rPr lang="en-GB" b="1" dirty="0" smtClean="0"/>
            </a:br>
            <a:r>
              <a:rPr lang="en-GB" b="1" dirty="0" smtClean="0"/>
              <a:t/>
            </a:r>
            <a:br>
              <a:rPr lang="en-GB" b="1" dirty="0" smtClean="0"/>
            </a:br>
            <a:r>
              <a:rPr lang="en-GB" b="1" dirty="0" smtClean="0"/>
              <a:t/>
            </a:r>
            <a:br>
              <a:rPr lang="en-GB" b="1" dirty="0" smtClean="0"/>
            </a:br>
            <a:r>
              <a:rPr lang="en-GB" b="1" dirty="0" smtClean="0"/>
              <a:t>			</a:t>
            </a:r>
            <a:br>
              <a:rPr lang="en-GB" b="1" dirty="0" smtClean="0"/>
            </a:br>
            <a:r>
              <a:rPr lang="en-GB" b="1" dirty="0" smtClean="0"/>
              <a:t/>
            </a:r>
            <a:br>
              <a:rPr lang="en-GB" b="1" dirty="0" smtClean="0"/>
            </a:br>
            <a:r>
              <a:rPr lang="en-GB" dirty="0" smtClean="0"/>
              <a:t/>
            </a:r>
            <a:br>
              <a:rPr lang="en-GB" dirty="0" smtClean="0"/>
            </a:br>
            <a:r>
              <a:rPr lang="en-GB" dirty="0" smtClean="0"/>
              <a:t/>
            </a:r>
            <a:br>
              <a:rPr lang="en-GB" dirty="0" smtClean="0"/>
            </a:br>
            <a:r>
              <a:rPr lang="en-GB" dirty="0" smtClean="0"/>
              <a:t/>
            </a:r>
            <a:br>
              <a:rPr lang="en-GB" dirty="0" smtClean="0"/>
            </a:br>
            <a:endParaRPr lang="en-GB" dirty="0" smtClean="0"/>
          </a:p>
          <a:p>
            <a:r>
              <a:rPr lang="en-GB" dirty="0" smtClean="0"/>
              <a:t/>
            </a:r>
            <a:br>
              <a:rPr lang="en-GB" dirty="0" smtClean="0"/>
            </a:br>
            <a:endParaRPr lang="en-GB" dirty="0" smtClean="0"/>
          </a:p>
          <a:p>
            <a:r>
              <a:rPr lang="en-GB" dirty="0" smtClean="0"/>
              <a:t/>
            </a:r>
            <a:br>
              <a:rPr lang="en-GB" dirty="0" smtClean="0"/>
            </a:br>
            <a:r>
              <a:rPr lang="en-GB" dirty="0" smtClean="0"/>
              <a:t/>
            </a:r>
            <a:br>
              <a:rPr lang="en-GB" dirty="0" smtClean="0"/>
            </a:br>
            <a:endParaRPr lang="en-GB" dirty="0" smtClean="0"/>
          </a:p>
          <a:p>
            <a:endParaRPr lang="en-GB" dirty="0" smtClean="0"/>
          </a:p>
          <a:p>
            <a:endParaRPr lang="en-GB" sz="2400" dirty="0">
              <a:solidFill>
                <a:srgbClr val="0070C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40619815"/>
              </p:ext>
            </p:extLst>
          </p:nvPr>
        </p:nvGraphicFramePr>
        <p:xfrm>
          <a:off x="1360640" y="2775619"/>
          <a:ext cx="10127167" cy="3801884"/>
        </p:xfrm>
        <a:graphic>
          <a:graphicData uri="http://schemas.openxmlformats.org/drawingml/2006/table">
            <a:tbl>
              <a:tblPr firstRow="1" bandRow="1">
                <a:tableStyleId>{5940675A-B579-460E-94D1-54222C63F5DA}</a:tableStyleId>
              </a:tblPr>
              <a:tblGrid>
                <a:gridCol w="2349512">
                  <a:extLst>
                    <a:ext uri="{9D8B030D-6E8A-4147-A177-3AD203B41FA5}">
                      <a16:colId xmlns:a16="http://schemas.microsoft.com/office/drawing/2014/main" val="1805748870"/>
                    </a:ext>
                  </a:extLst>
                </a:gridCol>
                <a:gridCol w="3415862">
                  <a:extLst>
                    <a:ext uri="{9D8B030D-6E8A-4147-A177-3AD203B41FA5}">
                      <a16:colId xmlns:a16="http://schemas.microsoft.com/office/drawing/2014/main" val="2476224894"/>
                    </a:ext>
                  </a:extLst>
                </a:gridCol>
                <a:gridCol w="4361793">
                  <a:extLst>
                    <a:ext uri="{9D8B030D-6E8A-4147-A177-3AD203B41FA5}">
                      <a16:colId xmlns:a16="http://schemas.microsoft.com/office/drawing/2014/main" val="3362549018"/>
                    </a:ext>
                  </a:extLst>
                </a:gridCol>
              </a:tblGrid>
              <a:tr h="510044">
                <a:tc>
                  <a:txBody>
                    <a:bodyPr/>
                    <a:lstStyle/>
                    <a:p>
                      <a:r>
                        <a:rPr lang="en-GB" dirty="0" smtClean="0">
                          <a:solidFill>
                            <a:schemeClr val="bg1"/>
                          </a:solidFill>
                        </a:rPr>
                        <a:t>Question </a:t>
                      </a:r>
                      <a:endParaRPr lang="en-GB" dirty="0">
                        <a:solidFill>
                          <a:schemeClr val="bg1"/>
                        </a:solidFill>
                      </a:endParaRPr>
                    </a:p>
                  </a:txBody>
                  <a:tcPr>
                    <a:solidFill>
                      <a:srgbClr val="0070C0"/>
                    </a:solidFill>
                  </a:tcPr>
                </a:tc>
                <a:tc>
                  <a:txBody>
                    <a:bodyPr/>
                    <a:lstStyle/>
                    <a:p>
                      <a:r>
                        <a:rPr lang="en-GB" dirty="0" smtClean="0">
                          <a:solidFill>
                            <a:schemeClr val="bg1"/>
                          </a:solidFill>
                        </a:rPr>
                        <a:t>How to</a:t>
                      </a:r>
                      <a:r>
                        <a:rPr lang="en-GB" baseline="0" dirty="0" smtClean="0">
                          <a:solidFill>
                            <a:schemeClr val="bg1"/>
                          </a:solidFill>
                        </a:rPr>
                        <a:t> build a response</a:t>
                      </a:r>
                      <a:endParaRPr lang="en-GB" dirty="0">
                        <a:solidFill>
                          <a:schemeClr val="bg1"/>
                        </a:solidFill>
                      </a:endParaRPr>
                    </a:p>
                  </a:txBody>
                  <a:tcPr>
                    <a:solidFill>
                      <a:srgbClr val="0070C0"/>
                    </a:solidFill>
                  </a:tcPr>
                </a:tc>
                <a:tc>
                  <a:txBody>
                    <a:bodyPr/>
                    <a:lstStyle/>
                    <a:p>
                      <a:r>
                        <a:rPr lang="en-GB" dirty="0" smtClean="0">
                          <a:solidFill>
                            <a:schemeClr val="bg1"/>
                          </a:solidFill>
                        </a:rPr>
                        <a:t>Answer</a:t>
                      </a:r>
                      <a:endParaRPr lang="en-GB" dirty="0">
                        <a:solidFill>
                          <a:schemeClr val="bg1"/>
                        </a:solidFill>
                      </a:endParaRPr>
                    </a:p>
                  </a:txBody>
                  <a:tcPr>
                    <a:solidFill>
                      <a:srgbClr val="0070C0"/>
                    </a:solidFill>
                  </a:tcPr>
                </a:tc>
                <a:extLst>
                  <a:ext uri="{0D108BD9-81ED-4DB2-BD59-A6C34878D82A}">
                    <a16:rowId xmlns:a16="http://schemas.microsoft.com/office/drawing/2014/main" val="2499455285"/>
                  </a:ext>
                </a:extLst>
              </a:tr>
              <a:tr h="1563560">
                <a:tc>
                  <a:txBody>
                    <a:bodyPr/>
                    <a:lstStyle/>
                    <a:p>
                      <a:r>
                        <a:rPr lang="en-GB" sz="1400" dirty="0" smtClean="0"/>
                        <a:t>Two razors are shown below. Their aesthetics are significantly different.</a:t>
                      </a:r>
                      <a:br>
                        <a:rPr lang="en-GB" sz="1400" dirty="0" smtClean="0"/>
                      </a:br>
                      <a:r>
                        <a:rPr lang="en-GB" sz="1400" dirty="0" smtClean="0"/>
                        <a:t/>
                      </a:r>
                      <a:br>
                        <a:rPr lang="en-GB" sz="1400" dirty="0" smtClean="0"/>
                      </a:br>
                      <a:r>
                        <a:rPr lang="en-GB" sz="1400" dirty="0" smtClean="0"/>
                        <a:t/>
                      </a:r>
                      <a:br>
                        <a:rPr lang="en-GB" sz="1400" dirty="0" smtClean="0"/>
                      </a:br>
                      <a:r>
                        <a:rPr lang="en-GB" sz="1400" dirty="0" smtClean="0"/>
                        <a:t/>
                      </a:r>
                      <a:br>
                        <a:rPr lang="en-GB" sz="1400" dirty="0" smtClean="0"/>
                      </a:br>
                      <a:r>
                        <a:rPr lang="en-GB" sz="1400" dirty="0" smtClean="0"/>
                        <a:t/>
                      </a:r>
                      <a:br>
                        <a:rPr lang="en-GB" sz="1400" dirty="0" smtClean="0"/>
                      </a:br>
                      <a:endParaRPr lang="en-GB" sz="1400" dirty="0" smtClean="0"/>
                    </a:p>
                    <a:p>
                      <a:endParaRPr lang="en-GB" sz="1400" baseline="0" dirty="0" smtClean="0"/>
                    </a:p>
                    <a:p>
                      <a:r>
                        <a:rPr lang="en-GB" sz="1400" baseline="0" dirty="0" smtClean="0"/>
                        <a:t/>
                      </a:r>
                      <a:br>
                        <a:rPr lang="en-GB" sz="1400" baseline="0" dirty="0" smtClean="0"/>
                      </a:br>
                      <a:r>
                        <a:rPr lang="en-GB" sz="1400" baseline="0" dirty="0" smtClean="0"/>
                        <a:t/>
                      </a:r>
                      <a:br>
                        <a:rPr lang="en-GB" sz="1400" baseline="0" dirty="0" smtClean="0"/>
                      </a:br>
                      <a:endParaRPr lang="en-GB" sz="1400" baseline="0" dirty="0" smtClean="0"/>
                    </a:p>
                    <a:p>
                      <a:r>
                        <a:rPr lang="en-GB" sz="1400" baseline="0" dirty="0" smtClean="0"/>
                        <a:t>Discuss the aesthetics of the razors. (you must refer to four aesthetic features) (4) </a:t>
                      </a:r>
                      <a:endParaRPr lang="en-GB" sz="1400" dirty="0"/>
                    </a:p>
                  </a:txBody>
                  <a:tcPr/>
                </a:tc>
                <a:tc>
                  <a:txBody>
                    <a:bodyPr/>
                    <a:lstStyle/>
                    <a:p>
                      <a:r>
                        <a:rPr lang="en-GB" sz="1400" dirty="0" smtClean="0">
                          <a:solidFill>
                            <a:schemeClr val="tx1"/>
                          </a:solidFill>
                        </a:rPr>
                        <a:t>Firstly you must refer to </a:t>
                      </a:r>
                      <a:r>
                        <a:rPr lang="en-GB" sz="1400" b="1" dirty="0" smtClean="0">
                          <a:solidFill>
                            <a:schemeClr val="tx1"/>
                          </a:solidFill>
                        </a:rPr>
                        <a:t>four</a:t>
                      </a:r>
                      <a:r>
                        <a:rPr lang="en-GB" sz="1400" dirty="0" smtClean="0">
                          <a:solidFill>
                            <a:schemeClr val="tx1"/>
                          </a:solidFill>
                        </a:rPr>
                        <a:t> aesthetic qualities of the razors. You could </a:t>
                      </a:r>
                      <a:r>
                        <a:rPr lang="en-GB" sz="1400" b="1" dirty="0" smtClean="0">
                          <a:solidFill>
                            <a:schemeClr val="tx1"/>
                          </a:solidFill>
                        </a:rPr>
                        <a:t>discuss</a:t>
                      </a:r>
                      <a:r>
                        <a:rPr lang="en-GB" sz="1400" dirty="0" smtClean="0">
                          <a:solidFill>
                            <a:schemeClr val="tx1"/>
                          </a:solidFill>
                        </a:rPr>
                        <a:t> the following qualities: </a:t>
                      </a:r>
                      <a:br>
                        <a:rPr lang="en-GB" sz="1400" dirty="0" smtClean="0">
                          <a:solidFill>
                            <a:schemeClr val="tx1"/>
                          </a:solidFill>
                        </a:rPr>
                      </a:br>
                      <a:r>
                        <a:rPr lang="en-GB" sz="1400" dirty="0" smtClean="0">
                          <a:solidFill>
                            <a:schemeClr val="tx1"/>
                          </a:solidFill>
                        </a:rPr>
                        <a:t/>
                      </a:r>
                      <a:br>
                        <a:rPr lang="en-GB" sz="1400" dirty="0" smtClean="0">
                          <a:solidFill>
                            <a:schemeClr val="tx1"/>
                          </a:solidFill>
                        </a:rPr>
                      </a:br>
                      <a:r>
                        <a:rPr lang="en-GB" sz="1400" dirty="0" smtClean="0">
                          <a:solidFill>
                            <a:schemeClr val="tx1"/>
                          </a:solidFill>
                        </a:rPr>
                        <a:t>shape                              fashion                            </a:t>
                      </a:r>
                      <a:br>
                        <a:rPr lang="en-GB" sz="1400" dirty="0" smtClean="0">
                          <a:solidFill>
                            <a:schemeClr val="tx1"/>
                          </a:solidFill>
                        </a:rPr>
                      </a:br>
                      <a:r>
                        <a:rPr lang="en-GB" sz="1400" dirty="0" smtClean="0">
                          <a:solidFill>
                            <a:schemeClr val="tx1"/>
                          </a:solidFill>
                        </a:rPr>
                        <a:t>line                                  style/brand</a:t>
                      </a:r>
                      <a:br>
                        <a:rPr lang="en-GB" sz="1400" dirty="0" smtClean="0">
                          <a:solidFill>
                            <a:schemeClr val="tx1"/>
                          </a:solidFill>
                        </a:rPr>
                      </a:br>
                      <a:r>
                        <a:rPr lang="en-GB" sz="1400" dirty="0" smtClean="0">
                          <a:solidFill>
                            <a:schemeClr val="tx1"/>
                          </a:solidFill>
                        </a:rPr>
                        <a:t>form                                contrast</a:t>
                      </a:r>
                      <a:br>
                        <a:rPr lang="en-GB" sz="1400" dirty="0" smtClean="0">
                          <a:solidFill>
                            <a:schemeClr val="tx1"/>
                          </a:solidFill>
                        </a:rPr>
                      </a:br>
                      <a:r>
                        <a:rPr lang="en-GB" sz="1400" dirty="0" smtClean="0">
                          <a:solidFill>
                            <a:schemeClr val="tx1"/>
                          </a:solidFill>
                        </a:rPr>
                        <a:t>proportion                     harmony</a:t>
                      </a:r>
                      <a:br>
                        <a:rPr lang="en-GB" sz="1400" dirty="0" smtClean="0">
                          <a:solidFill>
                            <a:schemeClr val="tx1"/>
                          </a:solidFill>
                        </a:rPr>
                      </a:br>
                      <a:r>
                        <a:rPr lang="en-GB" sz="1400" dirty="0" smtClean="0">
                          <a:solidFill>
                            <a:schemeClr val="tx1"/>
                          </a:solidFill>
                        </a:rPr>
                        <a:t>pattern                           balance/symmetry</a:t>
                      </a:r>
                      <a:br>
                        <a:rPr lang="en-GB" sz="1400" dirty="0" smtClean="0">
                          <a:solidFill>
                            <a:schemeClr val="tx1"/>
                          </a:solidFill>
                        </a:rPr>
                      </a:br>
                      <a:r>
                        <a:rPr lang="en-GB" sz="1400" dirty="0" smtClean="0">
                          <a:solidFill>
                            <a:schemeClr val="tx1"/>
                          </a:solidFill>
                        </a:rPr>
                        <a:t>light                                market trends</a:t>
                      </a:r>
                      <a:br>
                        <a:rPr lang="en-GB" sz="1400" dirty="0" smtClean="0">
                          <a:solidFill>
                            <a:schemeClr val="tx1"/>
                          </a:solidFill>
                        </a:rPr>
                      </a:br>
                      <a:r>
                        <a:rPr lang="en-GB" sz="1400" dirty="0" smtClean="0">
                          <a:solidFill>
                            <a:schemeClr val="tx1"/>
                          </a:solidFill>
                        </a:rPr>
                        <a:t>texture                           aesthetics</a:t>
                      </a:r>
                      <a:r>
                        <a:rPr lang="en-GB" sz="1400" baseline="0" dirty="0" smtClean="0">
                          <a:solidFill>
                            <a:schemeClr val="tx1"/>
                          </a:solidFill>
                        </a:rPr>
                        <a:t> for function</a:t>
                      </a:r>
                      <a:r>
                        <a:rPr lang="en-GB" sz="1400" dirty="0" smtClean="0">
                          <a:solidFill>
                            <a:schemeClr val="tx1"/>
                          </a:solidFill>
                        </a:rPr>
                        <a:t/>
                      </a:r>
                      <a:br>
                        <a:rPr lang="en-GB" sz="1400" dirty="0" smtClean="0">
                          <a:solidFill>
                            <a:schemeClr val="tx1"/>
                          </a:solidFill>
                        </a:rPr>
                      </a:br>
                      <a:r>
                        <a:rPr lang="en-GB" sz="1400" dirty="0" smtClean="0">
                          <a:solidFill>
                            <a:schemeClr val="tx1"/>
                          </a:solidFill>
                        </a:rPr>
                        <a:t>colour                             suitability for </a:t>
                      </a:r>
                      <a:r>
                        <a:rPr lang="en-GB" sz="1400" dirty="0" err="1" smtClean="0">
                          <a:solidFill>
                            <a:schemeClr val="tx1"/>
                          </a:solidFill>
                        </a:rPr>
                        <a:t>t.market</a:t>
                      </a:r>
                      <a:endParaRPr lang="en-GB" sz="105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t>In the Gillette razor there is a </a:t>
                      </a:r>
                      <a:r>
                        <a:rPr lang="en-GB" sz="1400" b="1" dirty="0" smtClean="0"/>
                        <a:t>contrast in </a:t>
                      </a:r>
                      <a:r>
                        <a:rPr lang="en-GB" sz="1400" b="1" dirty="0" smtClean="0">
                          <a:solidFill>
                            <a:srgbClr val="FF0000"/>
                          </a:solidFill>
                        </a:rPr>
                        <a:t>colour</a:t>
                      </a:r>
                      <a:r>
                        <a:rPr lang="en-GB" sz="1400" b="1" dirty="0" smtClean="0">
                          <a:solidFill>
                            <a:srgbClr val="0070C0"/>
                          </a:solidFill>
                        </a:rPr>
                        <a:t> </a:t>
                      </a:r>
                      <a:r>
                        <a:rPr lang="en-GB" sz="1400" dirty="0" smtClean="0"/>
                        <a:t>between the </a:t>
                      </a:r>
                      <a:r>
                        <a:rPr lang="en-GB" sz="1400" b="1" dirty="0" smtClean="0"/>
                        <a:t>silver of the body and orange of the logo. </a:t>
                      </a:r>
                      <a:r>
                        <a:rPr lang="en-GB" sz="900" dirty="0" smtClean="0">
                          <a:solidFill>
                            <a:schemeClr val="tx1"/>
                          </a:solidFill>
                        </a:rPr>
                        <a:t>(1 mark)</a:t>
                      </a:r>
                      <a:r>
                        <a:rPr lang="en-GB" sz="1050" dirty="0" smtClean="0"/>
                        <a:t/>
                      </a:r>
                      <a:br>
                        <a:rPr lang="en-GB" sz="1050" dirty="0" smtClean="0"/>
                      </a:br>
                      <a:r>
                        <a:rPr lang="en-GB" sz="1050" dirty="0" smtClean="0"/>
                        <a:t/>
                      </a:r>
                      <a:br>
                        <a:rPr lang="en-GB" sz="1050" dirty="0" smtClean="0"/>
                      </a:br>
                      <a:r>
                        <a:rPr lang="en-GB" sz="1400" dirty="0" smtClean="0"/>
                        <a:t>There is also </a:t>
                      </a:r>
                      <a:r>
                        <a:rPr lang="en-GB" sz="1400" b="1" dirty="0" smtClean="0"/>
                        <a:t>contrast of </a:t>
                      </a:r>
                      <a:r>
                        <a:rPr lang="en-GB" sz="1400" b="1" dirty="0" smtClean="0">
                          <a:solidFill>
                            <a:srgbClr val="FF0000"/>
                          </a:solidFill>
                        </a:rPr>
                        <a:t>textures</a:t>
                      </a:r>
                      <a:r>
                        <a:rPr lang="en-GB" sz="1400" b="1" dirty="0" smtClean="0"/>
                        <a:t> </a:t>
                      </a:r>
                      <a:r>
                        <a:rPr lang="en-GB" sz="1400" dirty="0" smtClean="0"/>
                        <a:t>between the </a:t>
                      </a:r>
                      <a:r>
                        <a:rPr lang="en-GB" sz="1400" b="1" dirty="0" smtClean="0"/>
                        <a:t>smooth body and rubbery grip</a:t>
                      </a:r>
                      <a:r>
                        <a:rPr lang="en-GB" sz="1050" b="1" dirty="0" smtClean="0"/>
                        <a:t>. </a:t>
                      </a:r>
                      <a:r>
                        <a:rPr lang="en-GB" sz="900" dirty="0" smtClean="0">
                          <a:solidFill>
                            <a:schemeClr val="tx1"/>
                          </a:solidFill>
                        </a:rPr>
                        <a:t>(1 mark)</a:t>
                      </a:r>
                      <a:r>
                        <a:rPr lang="en-GB" sz="1050" dirty="0" smtClean="0"/>
                        <a:t/>
                      </a:r>
                      <a:br>
                        <a:rPr lang="en-GB" sz="1050" dirty="0" smtClean="0"/>
                      </a:br>
                      <a:r>
                        <a:rPr lang="en-GB" sz="1050" dirty="0" smtClean="0"/>
                        <a:t/>
                      </a:r>
                      <a:br>
                        <a:rPr lang="en-GB" sz="1050" dirty="0" smtClean="0"/>
                      </a:br>
                      <a:r>
                        <a:rPr lang="en-GB" sz="1400" dirty="0" smtClean="0"/>
                        <a:t>The rubbery grip make the </a:t>
                      </a:r>
                      <a:r>
                        <a:rPr lang="en-GB" sz="1400" b="1" dirty="0" smtClean="0"/>
                        <a:t>razor look more secure</a:t>
                      </a:r>
                      <a:r>
                        <a:rPr lang="en-GB" sz="1400" dirty="0" smtClean="0"/>
                        <a:t> to </a:t>
                      </a:r>
                      <a:r>
                        <a:rPr lang="en-GB" sz="1400" b="1" dirty="0" smtClean="0"/>
                        <a:t>hold when it’s wet. </a:t>
                      </a:r>
                      <a:r>
                        <a:rPr lang="en-GB" sz="900" dirty="0" smtClean="0">
                          <a:solidFill>
                            <a:schemeClr val="tx1"/>
                          </a:solidFill>
                        </a:rPr>
                        <a:t>(1 mark — </a:t>
                      </a:r>
                      <a:r>
                        <a:rPr lang="en-GB" sz="900" b="0" dirty="0" smtClean="0">
                          <a:solidFill>
                            <a:schemeClr val="tx1"/>
                          </a:solidFill>
                        </a:rPr>
                        <a:t>aesthetics for function</a:t>
                      </a:r>
                      <a:r>
                        <a:rPr lang="en-GB" sz="900" dirty="0" smtClean="0">
                          <a:solidFill>
                            <a:schemeClr val="tx1"/>
                          </a:solidFill>
                        </a:rPr>
                        <a:t>).</a:t>
                      </a:r>
                      <a:r>
                        <a:rPr lang="en-GB" sz="1050" dirty="0" smtClean="0"/>
                        <a:t/>
                      </a:r>
                      <a:br>
                        <a:rPr lang="en-GB" sz="1050" dirty="0" smtClean="0"/>
                      </a:br>
                      <a:r>
                        <a:rPr lang="en-GB" sz="1050" dirty="0" smtClean="0"/>
                        <a:t/>
                      </a:r>
                      <a:br>
                        <a:rPr lang="en-GB" sz="1050" dirty="0" smtClean="0"/>
                      </a:br>
                      <a:r>
                        <a:rPr lang="en-GB" sz="1400" dirty="0" smtClean="0"/>
                        <a:t>The </a:t>
                      </a:r>
                      <a:r>
                        <a:rPr lang="en-GB" sz="1400" b="1" dirty="0" smtClean="0"/>
                        <a:t>polished silver </a:t>
                      </a:r>
                      <a:r>
                        <a:rPr lang="en-GB" sz="1400" b="1" dirty="0" smtClean="0">
                          <a:solidFill>
                            <a:srgbClr val="FF0000"/>
                          </a:solidFill>
                        </a:rPr>
                        <a:t>finish</a:t>
                      </a:r>
                      <a:r>
                        <a:rPr lang="en-GB" sz="1400" b="1" dirty="0" smtClean="0"/>
                        <a:t> </a:t>
                      </a:r>
                      <a:r>
                        <a:rPr lang="en-GB" sz="1400" dirty="0" smtClean="0"/>
                        <a:t>of the Gillette razor looks </a:t>
                      </a:r>
                      <a:r>
                        <a:rPr lang="en-GB" sz="1400" b="1" dirty="0" smtClean="0"/>
                        <a:t>more modern </a:t>
                      </a:r>
                      <a:r>
                        <a:rPr lang="en-GB" sz="1400" dirty="0" smtClean="0"/>
                        <a:t>than the </a:t>
                      </a:r>
                      <a:r>
                        <a:rPr lang="en-GB" sz="1400" b="1" dirty="0" smtClean="0"/>
                        <a:t>matte </a:t>
                      </a:r>
                      <a:r>
                        <a:rPr lang="en-GB" sz="1400" b="1" dirty="0" smtClean="0">
                          <a:solidFill>
                            <a:srgbClr val="FF0000"/>
                          </a:solidFill>
                        </a:rPr>
                        <a:t>finish</a:t>
                      </a:r>
                      <a:r>
                        <a:rPr lang="en-GB" sz="1400" b="1" dirty="0" smtClean="0"/>
                        <a:t> </a:t>
                      </a:r>
                      <a:r>
                        <a:rPr lang="en-GB" sz="1400" dirty="0" smtClean="0"/>
                        <a:t>of the non branded razor. </a:t>
                      </a:r>
                      <a:r>
                        <a:rPr lang="en-GB" sz="900" dirty="0" smtClean="0">
                          <a:solidFill>
                            <a:schemeClr val="tx1"/>
                          </a:solidFill>
                        </a:rPr>
                        <a:t>(1 mark – comparison between two razors)</a:t>
                      </a:r>
                      <a:br>
                        <a:rPr lang="en-GB" sz="900" dirty="0" smtClean="0">
                          <a:solidFill>
                            <a:schemeClr val="tx1"/>
                          </a:solidFill>
                        </a:rPr>
                      </a:br>
                      <a:r>
                        <a:rPr lang="en-GB" sz="900" dirty="0" smtClean="0">
                          <a:solidFill>
                            <a:schemeClr val="tx1"/>
                          </a:solidFill>
                        </a:rPr>
                        <a:t/>
                      </a:r>
                      <a:br>
                        <a:rPr lang="en-GB" sz="900" dirty="0" smtClean="0">
                          <a:solidFill>
                            <a:schemeClr val="tx1"/>
                          </a:solidFill>
                        </a:rPr>
                      </a:br>
                      <a:r>
                        <a:rPr lang="en-GB" sz="1100" b="1" dirty="0" smtClean="0">
                          <a:solidFill>
                            <a:schemeClr val="tx1"/>
                          </a:solidFill>
                        </a:rPr>
                        <a:t>* Note - </a:t>
                      </a:r>
                      <a:r>
                        <a:rPr lang="en-GB" sz="1200" b="1" dirty="0" smtClean="0"/>
                        <a:t>You may be given two products. If so you can debate by highlighting comparisons or contrasts between them or you can simply communicate what you think about one particular product. </a:t>
                      </a:r>
                      <a:endParaRPr lang="en-GB" sz="1200" b="1" dirty="0" smtClean="0">
                        <a:solidFill>
                          <a:schemeClr val="tx1"/>
                        </a:solidFill>
                      </a:endParaRPr>
                    </a:p>
                  </a:txBody>
                  <a:tcPr/>
                </a:tc>
                <a:extLst>
                  <a:ext uri="{0D108BD9-81ED-4DB2-BD59-A6C34878D82A}">
                    <a16:rowId xmlns:a16="http://schemas.microsoft.com/office/drawing/2014/main" val="871586337"/>
                  </a:ext>
                </a:extLst>
              </a:tr>
            </a:tbl>
          </a:graphicData>
        </a:graphic>
      </p:graphicFrame>
      <p:pic>
        <p:nvPicPr>
          <p:cNvPr id="8" name="Picture 7"/>
          <p:cNvPicPr>
            <a:picLocks noChangeAspect="1"/>
          </p:cNvPicPr>
          <p:nvPr/>
        </p:nvPicPr>
        <p:blipFill rotWithShape="1">
          <a:blip r:embed="rId3"/>
          <a:srcRect l="30697" t="35488" r="35486" b="29150"/>
          <a:stretch/>
        </p:blipFill>
        <p:spPr>
          <a:xfrm>
            <a:off x="1677416" y="4227824"/>
            <a:ext cx="1627440" cy="1361416"/>
          </a:xfrm>
          <a:prstGeom prst="rect">
            <a:avLst/>
          </a:prstGeom>
        </p:spPr>
      </p:pic>
      <p:sp>
        <p:nvSpPr>
          <p:cNvPr id="9" name="Rectangle 8"/>
          <p:cNvSpPr/>
          <p:nvPr/>
        </p:nvSpPr>
        <p:spPr>
          <a:xfrm flipV="1">
            <a:off x="1434213" y="5858232"/>
            <a:ext cx="552046" cy="270852"/>
          </a:xfrm>
          <a:prstGeom prst="rect">
            <a:avLst/>
          </a:pr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40800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r>
              <a:rPr lang="en-GB" sz="2400" dirty="0" smtClean="0">
                <a:solidFill>
                  <a:schemeClr val="bg1">
                    <a:lumMod val="65000"/>
                  </a:schemeClr>
                </a:solidFill>
                <a:latin typeface="Century Gothic" pitchFamily="34" charset="0"/>
              </a:rPr>
              <a:t>Higher Design and Manufacture </a:t>
            </a:r>
            <a:endParaRPr lang="en-GB" sz="2400" dirty="0">
              <a:solidFill>
                <a:schemeClr val="bg1">
                  <a:lumMod val="65000"/>
                </a:schemeClr>
              </a:solidFill>
              <a:latin typeface="Century Gothic" pitchFamily="34" charset="0"/>
            </a:endParaRPr>
          </a:p>
        </p:txBody>
      </p:sp>
      <p:sp>
        <p:nvSpPr>
          <p:cNvPr id="3" name="TextBox 2"/>
          <p:cNvSpPr txBox="1"/>
          <p:nvPr/>
        </p:nvSpPr>
        <p:spPr>
          <a:xfrm>
            <a:off x="1360640" y="1005738"/>
            <a:ext cx="10336060" cy="4524315"/>
          </a:xfrm>
          <a:prstGeom prst="rect">
            <a:avLst/>
          </a:prstGeom>
          <a:noFill/>
        </p:spPr>
        <p:txBody>
          <a:bodyPr wrap="square" rtlCol="0">
            <a:spAutoFit/>
          </a:bodyPr>
          <a:lstStyle/>
          <a:p>
            <a:r>
              <a:rPr lang="en-GB" sz="2400" dirty="0" smtClean="0">
                <a:solidFill>
                  <a:srgbClr val="0070C0"/>
                </a:solidFill>
              </a:rPr>
              <a:t>SQA Command Words</a:t>
            </a:r>
            <a:br>
              <a:rPr lang="en-GB" sz="2400" dirty="0" smtClean="0">
                <a:solidFill>
                  <a:srgbClr val="0070C0"/>
                </a:solidFill>
              </a:rPr>
            </a:br>
            <a:r>
              <a:rPr lang="en-GB" sz="2400" dirty="0" smtClean="0">
                <a:solidFill>
                  <a:srgbClr val="0070C0"/>
                </a:solidFill>
              </a:rPr>
              <a:t/>
            </a:r>
            <a:br>
              <a:rPr lang="en-GB" sz="2400" dirty="0" smtClean="0">
                <a:solidFill>
                  <a:srgbClr val="0070C0"/>
                </a:solidFill>
              </a:rPr>
            </a:br>
            <a:r>
              <a:rPr lang="en-GB" b="1" dirty="0"/>
              <a:t/>
            </a:r>
            <a:br>
              <a:rPr lang="en-GB" b="1" dirty="0"/>
            </a:br>
            <a:r>
              <a:rPr lang="en-GB" b="1" dirty="0"/>
              <a:t/>
            </a:r>
            <a:br>
              <a:rPr lang="en-GB" b="1" dirty="0"/>
            </a:br>
            <a:r>
              <a:rPr lang="en-GB" dirty="0" smtClean="0"/>
              <a:t/>
            </a:r>
            <a:br>
              <a:rPr lang="en-GB" dirty="0" smtClean="0"/>
            </a:br>
            <a:r>
              <a:rPr lang="en-GB" dirty="0" smtClean="0"/>
              <a:t/>
            </a:r>
            <a:br>
              <a:rPr lang="en-GB" dirty="0" smtClean="0"/>
            </a:br>
            <a:r>
              <a:rPr lang="en-GB" dirty="0" smtClean="0"/>
              <a:t/>
            </a:r>
            <a:br>
              <a:rPr lang="en-GB" dirty="0" smtClean="0"/>
            </a:br>
            <a:endParaRPr lang="en-GB" dirty="0" smtClean="0"/>
          </a:p>
          <a:p>
            <a:r>
              <a:rPr lang="en-GB" dirty="0" smtClean="0"/>
              <a:t/>
            </a:r>
            <a:br>
              <a:rPr lang="en-GB" dirty="0" smtClean="0"/>
            </a:br>
            <a:endParaRPr lang="en-GB" dirty="0" smtClean="0"/>
          </a:p>
          <a:p>
            <a:r>
              <a:rPr lang="en-GB" dirty="0" smtClean="0"/>
              <a:t/>
            </a:r>
            <a:br>
              <a:rPr lang="en-GB" dirty="0" smtClean="0"/>
            </a:br>
            <a:r>
              <a:rPr lang="en-GB" dirty="0" smtClean="0"/>
              <a:t/>
            </a:r>
            <a:br>
              <a:rPr lang="en-GB" dirty="0" smtClean="0"/>
            </a:br>
            <a:endParaRPr lang="en-GB" dirty="0" smtClean="0"/>
          </a:p>
          <a:p>
            <a:endParaRPr lang="en-GB" dirty="0" smtClean="0"/>
          </a:p>
          <a:p>
            <a:endParaRPr lang="en-GB" sz="2400" dirty="0">
              <a:solidFill>
                <a:srgbClr val="0070C0"/>
              </a:solidFill>
            </a:endParaRPr>
          </a:p>
        </p:txBody>
      </p:sp>
      <p:pic>
        <p:nvPicPr>
          <p:cNvPr id="7" name="Picture 6"/>
          <p:cNvPicPr>
            <a:picLocks noChangeAspect="1"/>
          </p:cNvPicPr>
          <p:nvPr/>
        </p:nvPicPr>
        <p:blipFill>
          <a:blip r:embed="rId3"/>
          <a:stretch>
            <a:fillRect/>
          </a:stretch>
        </p:blipFill>
        <p:spPr>
          <a:xfrm>
            <a:off x="2080495" y="1529408"/>
            <a:ext cx="8896350" cy="5181600"/>
          </a:xfrm>
          <a:prstGeom prst="rect">
            <a:avLst/>
          </a:prstGeom>
        </p:spPr>
      </p:pic>
    </p:spTree>
    <p:extLst>
      <p:ext uri="{BB962C8B-B14F-4D97-AF65-F5344CB8AC3E}">
        <p14:creationId xmlns:p14="http://schemas.microsoft.com/office/powerpoint/2010/main" val="10308362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pPr algn="r"/>
            <a:r>
              <a:rPr lang="en-GB" sz="2400" dirty="0">
                <a:solidFill>
                  <a:schemeClr val="bg1">
                    <a:lumMod val="65000"/>
                  </a:schemeClr>
                </a:solidFill>
                <a:latin typeface="Century Gothic" pitchFamily="34" charset="0"/>
              </a:rPr>
              <a:t>Higher Engineering Science</a:t>
            </a:r>
          </a:p>
        </p:txBody>
      </p:sp>
      <p:sp>
        <p:nvSpPr>
          <p:cNvPr id="7" name="Title 13"/>
          <p:cNvSpPr>
            <a:spLocks noGrp="1"/>
          </p:cNvSpPr>
          <p:nvPr>
            <p:ph type="ctrTitle"/>
          </p:nvPr>
        </p:nvSpPr>
        <p:spPr>
          <a:xfrm>
            <a:off x="2134716" y="4231816"/>
            <a:ext cx="7772400" cy="1470025"/>
          </a:xfrm>
        </p:spPr>
        <p:txBody>
          <a:bodyPr>
            <a:normAutofit fontScale="90000"/>
          </a:bodyPr>
          <a:lstStyle/>
          <a:p>
            <a:r>
              <a:rPr lang="en-GB" dirty="0" smtClean="0">
                <a:latin typeface="Century Gothic" pitchFamily="34" charset="0"/>
              </a:rPr>
              <a:t>Higher Engineering Science </a:t>
            </a:r>
            <a:br>
              <a:rPr lang="en-GB" dirty="0" smtClean="0">
                <a:latin typeface="Century Gothic" pitchFamily="34" charset="0"/>
              </a:rPr>
            </a:br>
            <a:r>
              <a:rPr lang="en-GB" dirty="0">
                <a:latin typeface="Century Gothic" pitchFamily="34" charset="0"/>
              </a:rPr>
              <a:t/>
            </a:r>
            <a:br>
              <a:rPr lang="en-GB" dirty="0">
                <a:latin typeface="Century Gothic" pitchFamily="34" charset="0"/>
              </a:rPr>
            </a:br>
            <a:r>
              <a:rPr lang="en-GB" dirty="0" smtClean="0">
                <a:latin typeface="Century Gothic" pitchFamily="34" charset="0"/>
              </a:rPr>
              <a:t>Study Skills</a:t>
            </a:r>
            <a:endParaRPr lang="en-GB" dirty="0">
              <a:latin typeface="Century Gothic" pitchFamily="34" charset="0"/>
            </a:endParaRPr>
          </a:p>
        </p:txBody>
      </p:sp>
    </p:spTree>
    <p:extLst>
      <p:ext uri="{BB962C8B-B14F-4D97-AF65-F5344CB8AC3E}">
        <p14:creationId xmlns:p14="http://schemas.microsoft.com/office/powerpoint/2010/main" val="3495259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r>
              <a:rPr lang="en-GB" sz="2400" dirty="0" smtClean="0">
                <a:solidFill>
                  <a:schemeClr val="bg1">
                    <a:lumMod val="65000"/>
                  </a:schemeClr>
                </a:solidFill>
                <a:latin typeface="Century Gothic" pitchFamily="34" charset="0"/>
              </a:rPr>
              <a:t>Study Skills </a:t>
            </a:r>
            <a:endParaRPr lang="en-GB" sz="2400" dirty="0">
              <a:solidFill>
                <a:schemeClr val="bg1">
                  <a:lumMod val="65000"/>
                </a:schemeClr>
              </a:solidFill>
              <a:latin typeface="Century Gothic" pitchFamily="34" charset="0"/>
            </a:endParaRPr>
          </a:p>
        </p:txBody>
      </p:sp>
      <p:sp>
        <p:nvSpPr>
          <p:cNvPr id="3" name="TextBox 2"/>
          <p:cNvSpPr txBox="1"/>
          <p:nvPr/>
        </p:nvSpPr>
        <p:spPr>
          <a:xfrm>
            <a:off x="1384300" y="1161555"/>
            <a:ext cx="9906000" cy="4247317"/>
          </a:xfrm>
          <a:prstGeom prst="rect">
            <a:avLst/>
          </a:prstGeom>
          <a:noFill/>
        </p:spPr>
        <p:txBody>
          <a:bodyPr wrap="square" rtlCol="0">
            <a:spAutoFit/>
          </a:bodyPr>
          <a:lstStyle/>
          <a:p>
            <a:r>
              <a:rPr lang="en-GB" sz="2400" dirty="0" smtClean="0">
                <a:solidFill>
                  <a:srgbClr val="0070C0"/>
                </a:solidFill>
              </a:rPr>
              <a:t>How to prepare for studying</a:t>
            </a:r>
            <a:br>
              <a:rPr lang="en-GB" sz="2400" dirty="0" smtClean="0">
                <a:solidFill>
                  <a:srgbClr val="0070C0"/>
                </a:solidFill>
              </a:rPr>
            </a:br>
            <a:r>
              <a:rPr lang="en-GB" sz="2400" dirty="0" smtClean="0">
                <a:solidFill>
                  <a:srgbClr val="0070C0"/>
                </a:solidFill>
              </a:rPr>
              <a:t/>
            </a:r>
            <a:br>
              <a:rPr lang="en-GB" sz="2400" dirty="0" smtClean="0">
                <a:solidFill>
                  <a:srgbClr val="0070C0"/>
                </a:solidFill>
              </a:rPr>
            </a:br>
            <a:r>
              <a:rPr lang="en-GB" b="1" dirty="0" smtClean="0"/>
              <a:t>Revision Timetable </a:t>
            </a:r>
            <a:br>
              <a:rPr lang="en-GB" b="1" dirty="0" smtClean="0"/>
            </a:br>
            <a:r>
              <a:rPr lang="en-GB" b="1" dirty="0" smtClean="0"/>
              <a:t/>
            </a:r>
            <a:br>
              <a:rPr lang="en-GB" b="1" dirty="0" smtClean="0"/>
            </a:br>
            <a:r>
              <a:rPr lang="en-GB" dirty="0" smtClean="0"/>
              <a:t>It is important to manage your time. Create a revision timetable and allocate time to each of your subjects. Remember to leave time for breaks and revision should be done in short chunks of time.</a:t>
            </a:r>
            <a:br>
              <a:rPr lang="en-GB" dirty="0" smtClean="0"/>
            </a:br>
            <a:r>
              <a:rPr lang="en-GB" dirty="0" smtClean="0"/>
              <a:t/>
            </a:r>
            <a:br>
              <a:rPr lang="en-GB" dirty="0" smtClean="0"/>
            </a:br>
            <a:r>
              <a:rPr lang="en-GB" dirty="0" smtClean="0"/>
              <a:t>See example:  </a:t>
            </a:r>
            <a:br>
              <a:rPr lang="en-GB" dirty="0" smtClean="0"/>
            </a:br>
            <a:endParaRPr lang="en-GB" dirty="0" smtClean="0"/>
          </a:p>
          <a:p>
            <a:r>
              <a:rPr lang="en-GB" dirty="0" smtClean="0"/>
              <a:t/>
            </a:r>
            <a:br>
              <a:rPr lang="en-GB" dirty="0" smtClean="0"/>
            </a:br>
            <a:r>
              <a:rPr lang="en-GB" dirty="0" smtClean="0"/>
              <a:t/>
            </a:r>
            <a:br>
              <a:rPr lang="en-GB" dirty="0" smtClean="0"/>
            </a:br>
            <a:endParaRPr lang="en-GB" dirty="0" smtClean="0"/>
          </a:p>
          <a:p>
            <a:endParaRPr lang="en-GB" dirty="0" smtClean="0"/>
          </a:p>
          <a:p>
            <a:endParaRPr lang="en-GB" sz="2400" dirty="0">
              <a:solidFill>
                <a:srgbClr val="0070C0"/>
              </a:solidFill>
            </a:endParaRPr>
          </a:p>
        </p:txBody>
      </p:sp>
      <p:sp>
        <p:nvSpPr>
          <p:cNvPr id="42" name="TextBox 41"/>
          <p:cNvSpPr txBox="1"/>
          <p:nvPr/>
        </p:nvSpPr>
        <p:spPr>
          <a:xfrm>
            <a:off x="9101138" y="4283659"/>
            <a:ext cx="2336800" cy="261610"/>
          </a:xfrm>
          <a:prstGeom prst="rect">
            <a:avLst/>
          </a:prstGeom>
          <a:noFill/>
        </p:spPr>
        <p:txBody>
          <a:bodyPr wrap="square" rtlCol="0">
            <a:spAutoFit/>
          </a:bodyPr>
          <a:lstStyle/>
          <a:p>
            <a:r>
              <a:rPr lang="en-GB" sz="1050" b="1" dirty="0" smtClean="0">
                <a:solidFill>
                  <a:schemeClr val="bg1"/>
                </a:solidFill>
              </a:rPr>
              <a:t>Gymnastics</a:t>
            </a:r>
            <a:endParaRPr lang="en-GB" sz="1050" b="1" dirty="0">
              <a:solidFill>
                <a:schemeClr val="bg1"/>
              </a:solidFill>
            </a:endParaRPr>
          </a:p>
        </p:txBody>
      </p:sp>
      <p:grpSp>
        <p:nvGrpSpPr>
          <p:cNvPr id="46" name="Group 45"/>
          <p:cNvGrpSpPr/>
          <p:nvPr/>
        </p:nvGrpSpPr>
        <p:grpSpPr>
          <a:xfrm>
            <a:off x="4013200" y="3285213"/>
            <a:ext cx="6515100" cy="3346246"/>
            <a:chOff x="4013200" y="3285213"/>
            <a:chExt cx="6515100" cy="3346246"/>
          </a:xfrm>
        </p:grpSpPr>
        <p:pic>
          <p:nvPicPr>
            <p:cNvPr id="8" name="Picture 7"/>
            <p:cNvPicPr>
              <a:picLocks noChangeAspect="1"/>
            </p:cNvPicPr>
            <p:nvPr/>
          </p:nvPicPr>
          <p:blipFill rotWithShape="1">
            <a:blip r:embed="rId3"/>
            <a:srcRect l="8229" t="28646" r="7604" b="17318"/>
            <a:stretch/>
          </p:blipFill>
          <p:spPr>
            <a:xfrm>
              <a:off x="4013200" y="3285213"/>
              <a:ext cx="6515100" cy="3346246"/>
            </a:xfrm>
            <a:prstGeom prst="rect">
              <a:avLst/>
            </a:prstGeom>
          </p:spPr>
        </p:pic>
        <p:sp>
          <p:nvSpPr>
            <p:cNvPr id="2" name="Rectangle 1"/>
            <p:cNvSpPr/>
            <p:nvPr/>
          </p:nvSpPr>
          <p:spPr>
            <a:xfrm>
              <a:off x="4787900" y="4342736"/>
              <a:ext cx="2832100" cy="17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787900" y="5092700"/>
              <a:ext cx="2832100" cy="17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787900" y="5493465"/>
              <a:ext cx="2832100" cy="17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787900" y="3962400"/>
              <a:ext cx="3302000" cy="156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787900" y="4748472"/>
              <a:ext cx="3302000" cy="156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5930900" y="3922909"/>
              <a:ext cx="2336800" cy="261610"/>
            </a:xfrm>
            <a:prstGeom prst="rect">
              <a:avLst/>
            </a:prstGeom>
            <a:noFill/>
          </p:spPr>
          <p:txBody>
            <a:bodyPr wrap="square" rtlCol="0">
              <a:spAutoFit/>
            </a:bodyPr>
            <a:lstStyle/>
            <a:p>
              <a:r>
                <a:rPr lang="en-GB" sz="1050" b="1" dirty="0" smtClean="0">
                  <a:solidFill>
                    <a:schemeClr val="bg1"/>
                  </a:solidFill>
                </a:rPr>
                <a:t>School Day</a:t>
              </a:r>
              <a:endParaRPr lang="en-GB" sz="1050" b="1" dirty="0">
                <a:solidFill>
                  <a:schemeClr val="bg1"/>
                </a:solidFill>
              </a:endParaRPr>
            </a:p>
          </p:txBody>
        </p:sp>
        <p:sp>
          <p:nvSpPr>
            <p:cNvPr id="15" name="TextBox 14"/>
            <p:cNvSpPr txBox="1"/>
            <p:nvPr/>
          </p:nvSpPr>
          <p:spPr>
            <a:xfrm>
              <a:off x="5930900" y="4313761"/>
              <a:ext cx="2336800" cy="261610"/>
            </a:xfrm>
            <a:prstGeom prst="rect">
              <a:avLst/>
            </a:prstGeom>
            <a:noFill/>
          </p:spPr>
          <p:txBody>
            <a:bodyPr wrap="square" rtlCol="0">
              <a:spAutoFit/>
            </a:bodyPr>
            <a:lstStyle/>
            <a:p>
              <a:r>
                <a:rPr lang="en-GB" sz="1050" b="1" dirty="0" smtClean="0">
                  <a:solidFill>
                    <a:schemeClr val="bg1"/>
                  </a:solidFill>
                </a:rPr>
                <a:t>School Day</a:t>
              </a:r>
              <a:endParaRPr lang="en-GB" sz="1050" b="1" dirty="0">
                <a:solidFill>
                  <a:schemeClr val="bg1"/>
                </a:solidFill>
              </a:endParaRPr>
            </a:p>
          </p:txBody>
        </p:sp>
        <p:sp>
          <p:nvSpPr>
            <p:cNvPr id="16" name="TextBox 15"/>
            <p:cNvSpPr txBox="1"/>
            <p:nvPr/>
          </p:nvSpPr>
          <p:spPr>
            <a:xfrm>
              <a:off x="5930900" y="4710406"/>
              <a:ext cx="2336800" cy="261610"/>
            </a:xfrm>
            <a:prstGeom prst="rect">
              <a:avLst/>
            </a:prstGeom>
            <a:noFill/>
          </p:spPr>
          <p:txBody>
            <a:bodyPr wrap="square" rtlCol="0">
              <a:spAutoFit/>
            </a:bodyPr>
            <a:lstStyle/>
            <a:p>
              <a:r>
                <a:rPr lang="en-GB" sz="1050" b="1" dirty="0" smtClean="0">
                  <a:solidFill>
                    <a:schemeClr val="bg1"/>
                  </a:solidFill>
                </a:rPr>
                <a:t>School Day</a:t>
              </a:r>
              <a:endParaRPr lang="en-GB" sz="1050" b="1" dirty="0">
                <a:solidFill>
                  <a:schemeClr val="bg1"/>
                </a:solidFill>
              </a:endParaRPr>
            </a:p>
          </p:txBody>
        </p:sp>
        <p:sp>
          <p:nvSpPr>
            <p:cNvPr id="17" name="TextBox 16"/>
            <p:cNvSpPr txBox="1"/>
            <p:nvPr/>
          </p:nvSpPr>
          <p:spPr>
            <a:xfrm>
              <a:off x="5930900" y="5056447"/>
              <a:ext cx="2336800" cy="261610"/>
            </a:xfrm>
            <a:prstGeom prst="rect">
              <a:avLst/>
            </a:prstGeom>
            <a:noFill/>
          </p:spPr>
          <p:txBody>
            <a:bodyPr wrap="square" rtlCol="0">
              <a:spAutoFit/>
            </a:bodyPr>
            <a:lstStyle/>
            <a:p>
              <a:r>
                <a:rPr lang="en-GB" sz="1050" b="1" dirty="0" smtClean="0">
                  <a:solidFill>
                    <a:schemeClr val="bg1"/>
                  </a:solidFill>
                </a:rPr>
                <a:t>School Day</a:t>
              </a:r>
              <a:endParaRPr lang="en-GB" sz="1050" b="1" dirty="0">
                <a:solidFill>
                  <a:schemeClr val="bg1"/>
                </a:solidFill>
              </a:endParaRPr>
            </a:p>
          </p:txBody>
        </p:sp>
        <p:sp>
          <p:nvSpPr>
            <p:cNvPr id="18" name="TextBox 17"/>
            <p:cNvSpPr txBox="1"/>
            <p:nvPr/>
          </p:nvSpPr>
          <p:spPr>
            <a:xfrm>
              <a:off x="5930900" y="5465553"/>
              <a:ext cx="2336800" cy="261610"/>
            </a:xfrm>
            <a:prstGeom prst="rect">
              <a:avLst/>
            </a:prstGeom>
            <a:noFill/>
          </p:spPr>
          <p:txBody>
            <a:bodyPr wrap="square" rtlCol="0">
              <a:spAutoFit/>
            </a:bodyPr>
            <a:lstStyle/>
            <a:p>
              <a:r>
                <a:rPr lang="en-GB" sz="1050" b="1" dirty="0" smtClean="0">
                  <a:solidFill>
                    <a:schemeClr val="bg1"/>
                  </a:solidFill>
                </a:rPr>
                <a:t>School Day</a:t>
              </a:r>
              <a:endParaRPr lang="en-GB" sz="1050" b="1" dirty="0">
                <a:solidFill>
                  <a:schemeClr val="bg1"/>
                </a:solidFill>
              </a:endParaRPr>
            </a:p>
          </p:txBody>
        </p:sp>
        <p:sp>
          <p:nvSpPr>
            <p:cNvPr id="19" name="Rectangle 18"/>
            <p:cNvSpPr/>
            <p:nvPr/>
          </p:nvSpPr>
          <p:spPr>
            <a:xfrm>
              <a:off x="8562975" y="3833392"/>
              <a:ext cx="476250" cy="370308"/>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8086725" y="4216077"/>
              <a:ext cx="476250" cy="37030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612062" y="5392226"/>
              <a:ext cx="476250" cy="370308"/>
            </a:xfrm>
            <a:prstGeom prst="rect">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8088312" y="5005273"/>
              <a:ext cx="476250" cy="370308"/>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4775200" y="5772059"/>
              <a:ext cx="476250" cy="370308"/>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5717381" y="5776106"/>
              <a:ext cx="476250" cy="37030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5239941" y="6161053"/>
              <a:ext cx="476250" cy="37030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8086725" y="6160215"/>
              <a:ext cx="476250" cy="370308"/>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037638" y="6160215"/>
              <a:ext cx="476250" cy="370308"/>
            </a:xfrm>
            <a:prstGeom prst="rect">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9037638" y="4598081"/>
              <a:ext cx="476250" cy="37030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8509893" y="3823497"/>
              <a:ext cx="639564" cy="415498"/>
            </a:xfrm>
            <a:prstGeom prst="rect">
              <a:avLst/>
            </a:prstGeom>
            <a:noFill/>
          </p:spPr>
          <p:txBody>
            <a:bodyPr wrap="square" rtlCol="0">
              <a:spAutoFit/>
            </a:bodyPr>
            <a:lstStyle/>
            <a:p>
              <a:r>
                <a:rPr lang="en-GB" sz="1050" dirty="0" smtClean="0"/>
                <a:t>Design &amp; Man.</a:t>
              </a:r>
              <a:endParaRPr lang="en-GB" sz="1050" dirty="0"/>
            </a:p>
          </p:txBody>
        </p:sp>
        <p:sp>
          <p:nvSpPr>
            <p:cNvPr id="30" name="TextBox 29"/>
            <p:cNvSpPr txBox="1"/>
            <p:nvPr/>
          </p:nvSpPr>
          <p:spPr>
            <a:xfrm>
              <a:off x="4706144" y="5765383"/>
              <a:ext cx="639564" cy="415498"/>
            </a:xfrm>
            <a:prstGeom prst="rect">
              <a:avLst/>
            </a:prstGeom>
            <a:noFill/>
          </p:spPr>
          <p:txBody>
            <a:bodyPr wrap="square" rtlCol="0">
              <a:spAutoFit/>
            </a:bodyPr>
            <a:lstStyle/>
            <a:p>
              <a:r>
                <a:rPr lang="en-GB" sz="1050" dirty="0" smtClean="0"/>
                <a:t>Design &amp; Man.</a:t>
              </a:r>
              <a:endParaRPr lang="en-GB" sz="1050" dirty="0"/>
            </a:p>
          </p:txBody>
        </p:sp>
        <p:sp>
          <p:nvSpPr>
            <p:cNvPr id="31" name="TextBox 30"/>
            <p:cNvSpPr txBox="1"/>
            <p:nvPr/>
          </p:nvSpPr>
          <p:spPr>
            <a:xfrm>
              <a:off x="8176518" y="4288131"/>
              <a:ext cx="639564" cy="253916"/>
            </a:xfrm>
            <a:prstGeom prst="rect">
              <a:avLst/>
            </a:prstGeom>
            <a:noFill/>
          </p:spPr>
          <p:txBody>
            <a:bodyPr wrap="square" rtlCol="0">
              <a:spAutoFit/>
            </a:bodyPr>
            <a:lstStyle/>
            <a:p>
              <a:r>
                <a:rPr lang="en-GB" sz="1050" dirty="0" smtClean="0"/>
                <a:t>PE</a:t>
              </a:r>
              <a:endParaRPr lang="en-GB" sz="1050" dirty="0"/>
            </a:p>
          </p:txBody>
        </p:sp>
        <p:sp>
          <p:nvSpPr>
            <p:cNvPr id="32" name="TextBox 31"/>
            <p:cNvSpPr txBox="1"/>
            <p:nvPr/>
          </p:nvSpPr>
          <p:spPr>
            <a:xfrm>
              <a:off x="5799336" y="5826386"/>
              <a:ext cx="639564" cy="253916"/>
            </a:xfrm>
            <a:prstGeom prst="rect">
              <a:avLst/>
            </a:prstGeom>
            <a:noFill/>
          </p:spPr>
          <p:txBody>
            <a:bodyPr wrap="square" rtlCol="0">
              <a:spAutoFit/>
            </a:bodyPr>
            <a:lstStyle/>
            <a:p>
              <a:r>
                <a:rPr lang="en-GB" sz="1050" dirty="0" smtClean="0"/>
                <a:t>PE</a:t>
              </a:r>
              <a:endParaRPr lang="en-GB" sz="1050" dirty="0"/>
            </a:p>
          </p:txBody>
        </p:sp>
        <p:sp>
          <p:nvSpPr>
            <p:cNvPr id="33" name="TextBox 32"/>
            <p:cNvSpPr txBox="1"/>
            <p:nvPr/>
          </p:nvSpPr>
          <p:spPr>
            <a:xfrm>
              <a:off x="7539831" y="5358915"/>
              <a:ext cx="639564" cy="461665"/>
            </a:xfrm>
            <a:prstGeom prst="rect">
              <a:avLst/>
            </a:prstGeom>
            <a:noFill/>
          </p:spPr>
          <p:txBody>
            <a:bodyPr wrap="square" rtlCol="0">
              <a:spAutoFit/>
            </a:bodyPr>
            <a:lstStyle/>
            <a:p>
              <a:r>
                <a:rPr lang="en-GB" sz="800" dirty="0" smtClean="0"/>
                <a:t>Biology</a:t>
              </a:r>
              <a:br>
                <a:rPr lang="en-GB" sz="800" dirty="0" smtClean="0"/>
              </a:br>
              <a:r>
                <a:rPr lang="en-GB" sz="800" dirty="0" smtClean="0"/>
                <a:t>Supported</a:t>
              </a:r>
              <a:br>
                <a:rPr lang="en-GB" sz="800" dirty="0" smtClean="0"/>
              </a:br>
              <a:r>
                <a:rPr lang="en-GB" sz="800" dirty="0" smtClean="0"/>
                <a:t>study</a:t>
              </a:r>
              <a:endParaRPr lang="en-GB" sz="800" dirty="0"/>
            </a:p>
          </p:txBody>
        </p:sp>
        <p:sp>
          <p:nvSpPr>
            <p:cNvPr id="34" name="TextBox 33"/>
            <p:cNvSpPr txBox="1"/>
            <p:nvPr/>
          </p:nvSpPr>
          <p:spPr>
            <a:xfrm>
              <a:off x="8983861" y="6226170"/>
              <a:ext cx="639564" cy="253916"/>
            </a:xfrm>
            <a:prstGeom prst="rect">
              <a:avLst/>
            </a:prstGeom>
            <a:noFill/>
          </p:spPr>
          <p:txBody>
            <a:bodyPr wrap="square" rtlCol="0">
              <a:spAutoFit/>
            </a:bodyPr>
            <a:lstStyle/>
            <a:p>
              <a:r>
                <a:rPr lang="en-GB" sz="1050" dirty="0" smtClean="0"/>
                <a:t>Biology</a:t>
              </a:r>
              <a:endParaRPr lang="en-GB" sz="1050" dirty="0"/>
            </a:p>
          </p:txBody>
        </p:sp>
        <p:sp>
          <p:nvSpPr>
            <p:cNvPr id="35" name="TextBox 34"/>
            <p:cNvSpPr txBox="1"/>
            <p:nvPr/>
          </p:nvSpPr>
          <p:spPr>
            <a:xfrm>
              <a:off x="9007375" y="4651298"/>
              <a:ext cx="639564" cy="253916"/>
            </a:xfrm>
            <a:prstGeom prst="rect">
              <a:avLst/>
            </a:prstGeom>
            <a:noFill/>
          </p:spPr>
          <p:txBody>
            <a:bodyPr wrap="square" rtlCol="0">
              <a:spAutoFit/>
            </a:bodyPr>
            <a:lstStyle/>
            <a:p>
              <a:r>
                <a:rPr lang="en-GB" sz="1050" dirty="0" smtClean="0"/>
                <a:t>English</a:t>
              </a:r>
              <a:endParaRPr lang="en-GB" sz="1050" dirty="0"/>
            </a:p>
          </p:txBody>
        </p:sp>
        <p:sp>
          <p:nvSpPr>
            <p:cNvPr id="36" name="TextBox 35"/>
            <p:cNvSpPr txBox="1"/>
            <p:nvPr/>
          </p:nvSpPr>
          <p:spPr>
            <a:xfrm>
              <a:off x="5201543" y="6213355"/>
              <a:ext cx="639564" cy="253916"/>
            </a:xfrm>
            <a:prstGeom prst="rect">
              <a:avLst/>
            </a:prstGeom>
            <a:noFill/>
          </p:spPr>
          <p:txBody>
            <a:bodyPr wrap="square" rtlCol="0">
              <a:spAutoFit/>
            </a:bodyPr>
            <a:lstStyle/>
            <a:p>
              <a:r>
                <a:rPr lang="en-GB" sz="1050" dirty="0" smtClean="0"/>
                <a:t>English</a:t>
              </a:r>
              <a:endParaRPr lang="en-GB" sz="1050" dirty="0"/>
            </a:p>
          </p:txBody>
        </p:sp>
        <p:sp>
          <p:nvSpPr>
            <p:cNvPr id="37" name="TextBox 36"/>
            <p:cNvSpPr txBox="1"/>
            <p:nvPr/>
          </p:nvSpPr>
          <p:spPr>
            <a:xfrm>
              <a:off x="8074918" y="5060687"/>
              <a:ext cx="639564" cy="253916"/>
            </a:xfrm>
            <a:prstGeom prst="rect">
              <a:avLst/>
            </a:prstGeom>
            <a:noFill/>
          </p:spPr>
          <p:txBody>
            <a:bodyPr wrap="square" rtlCol="0">
              <a:spAutoFit/>
            </a:bodyPr>
            <a:lstStyle/>
            <a:p>
              <a:r>
                <a:rPr lang="en-GB" sz="1050" dirty="0" smtClean="0"/>
                <a:t>Maths</a:t>
              </a:r>
              <a:endParaRPr lang="en-GB" sz="1050" dirty="0"/>
            </a:p>
          </p:txBody>
        </p:sp>
        <p:sp>
          <p:nvSpPr>
            <p:cNvPr id="38" name="TextBox 37"/>
            <p:cNvSpPr txBox="1"/>
            <p:nvPr/>
          </p:nvSpPr>
          <p:spPr>
            <a:xfrm>
              <a:off x="8063557" y="6235695"/>
              <a:ext cx="639564" cy="253916"/>
            </a:xfrm>
            <a:prstGeom prst="rect">
              <a:avLst/>
            </a:prstGeom>
            <a:noFill/>
          </p:spPr>
          <p:txBody>
            <a:bodyPr wrap="square" rtlCol="0">
              <a:spAutoFit/>
            </a:bodyPr>
            <a:lstStyle/>
            <a:p>
              <a:r>
                <a:rPr lang="en-GB" sz="1050" dirty="0" smtClean="0"/>
                <a:t>Maths</a:t>
              </a:r>
              <a:endParaRPr lang="en-GB" sz="1050" dirty="0"/>
            </a:p>
          </p:txBody>
        </p:sp>
        <p:sp>
          <p:nvSpPr>
            <p:cNvPr id="39" name="Rectangle 38"/>
            <p:cNvSpPr/>
            <p:nvPr/>
          </p:nvSpPr>
          <p:spPr>
            <a:xfrm>
              <a:off x="9049966" y="5116595"/>
              <a:ext cx="927844" cy="1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9055373" y="4313761"/>
              <a:ext cx="922437" cy="176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p:cNvSpPr txBox="1"/>
            <p:nvPr/>
          </p:nvSpPr>
          <p:spPr>
            <a:xfrm>
              <a:off x="9144894" y="5082450"/>
              <a:ext cx="803968" cy="261610"/>
            </a:xfrm>
            <a:prstGeom prst="rect">
              <a:avLst/>
            </a:prstGeom>
            <a:noFill/>
          </p:spPr>
          <p:txBody>
            <a:bodyPr wrap="square" rtlCol="0">
              <a:spAutoFit/>
            </a:bodyPr>
            <a:lstStyle/>
            <a:p>
              <a:r>
                <a:rPr lang="en-GB" sz="1050" b="1" dirty="0" smtClean="0">
                  <a:solidFill>
                    <a:schemeClr val="bg1"/>
                  </a:solidFill>
                </a:rPr>
                <a:t>Football</a:t>
              </a:r>
              <a:endParaRPr lang="en-GB" sz="1050" b="1" dirty="0">
                <a:solidFill>
                  <a:schemeClr val="bg1"/>
                </a:solidFill>
              </a:endParaRPr>
            </a:p>
          </p:txBody>
        </p:sp>
        <p:sp>
          <p:nvSpPr>
            <p:cNvPr id="44" name="Rectangle 43"/>
            <p:cNvSpPr/>
            <p:nvPr/>
          </p:nvSpPr>
          <p:spPr>
            <a:xfrm>
              <a:off x="6203950" y="6267403"/>
              <a:ext cx="1408112" cy="171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p:cNvSpPr txBox="1"/>
            <p:nvPr/>
          </p:nvSpPr>
          <p:spPr>
            <a:xfrm>
              <a:off x="6209904" y="6234660"/>
              <a:ext cx="1572022" cy="253916"/>
            </a:xfrm>
            <a:prstGeom prst="rect">
              <a:avLst/>
            </a:prstGeom>
            <a:noFill/>
          </p:spPr>
          <p:txBody>
            <a:bodyPr wrap="square" rtlCol="0">
              <a:spAutoFit/>
            </a:bodyPr>
            <a:lstStyle/>
            <a:p>
              <a:r>
                <a:rPr lang="en-GB" sz="1050" b="1" dirty="0" smtClean="0">
                  <a:solidFill>
                    <a:schemeClr val="bg1"/>
                  </a:solidFill>
                </a:rPr>
                <a:t>Family Sunday lunch</a:t>
              </a:r>
              <a:endParaRPr lang="en-GB" sz="1050" b="1" dirty="0">
                <a:solidFill>
                  <a:schemeClr val="bg1"/>
                </a:solidFill>
              </a:endParaRPr>
            </a:p>
          </p:txBody>
        </p:sp>
      </p:grpSp>
    </p:spTree>
    <p:extLst>
      <p:ext uri="{BB962C8B-B14F-4D97-AF65-F5344CB8AC3E}">
        <p14:creationId xmlns:p14="http://schemas.microsoft.com/office/powerpoint/2010/main" val="1564138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pPr algn="r"/>
            <a:r>
              <a:rPr lang="en-GB" sz="2400" dirty="0">
                <a:solidFill>
                  <a:schemeClr val="bg1">
                    <a:lumMod val="65000"/>
                  </a:schemeClr>
                </a:solidFill>
                <a:latin typeface="Century Gothic" pitchFamily="34" charset="0"/>
              </a:rPr>
              <a:t>Higher Engineering Science</a:t>
            </a:r>
          </a:p>
        </p:txBody>
      </p:sp>
      <p:sp>
        <p:nvSpPr>
          <p:cNvPr id="3" name="TextBox 2"/>
          <p:cNvSpPr txBox="1"/>
          <p:nvPr/>
        </p:nvSpPr>
        <p:spPr>
          <a:xfrm>
            <a:off x="1384300" y="1346200"/>
            <a:ext cx="9906000" cy="3231654"/>
          </a:xfrm>
          <a:prstGeom prst="rect">
            <a:avLst/>
          </a:prstGeom>
          <a:noFill/>
        </p:spPr>
        <p:txBody>
          <a:bodyPr wrap="square" rtlCol="0">
            <a:spAutoFit/>
          </a:bodyPr>
          <a:lstStyle/>
          <a:p>
            <a:r>
              <a:rPr lang="en-GB" sz="2400" dirty="0">
                <a:solidFill>
                  <a:srgbClr val="0070C0"/>
                </a:solidFill>
              </a:rPr>
              <a:t>Learning Intentions </a:t>
            </a:r>
            <a:br>
              <a:rPr lang="en-GB" sz="2400" dirty="0">
                <a:solidFill>
                  <a:srgbClr val="0070C0"/>
                </a:solidFill>
              </a:rPr>
            </a:br>
            <a:r>
              <a:rPr lang="en-GB" sz="2400" dirty="0">
                <a:solidFill>
                  <a:srgbClr val="0070C0"/>
                </a:solidFill>
              </a:rPr>
              <a:t/>
            </a:r>
            <a:br>
              <a:rPr lang="en-GB" sz="2400" dirty="0">
                <a:solidFill>
                  <a:srgbClr val="0070C0"/>
                </a:solidFill>
              </a:rPr>
            </a:br>
            <a:r>
              <a:rPr lang="en-GB" dirty="0"/>
              <a:t>Throughout this presentation you will gain an understanding of:</a:t>
            </a:r>
            <a:r>
              <a:rPr lang="en-GB" sz="2400" dirty="0">
                <a:solidFill>
                  <a:srgbClr val="0070C0"/>
                </a:solidFill>
              </a:rPr>
              <a:t/>
            </a:r>
            <a:br>
              <a:rPr lang="en-GB" sz="2400" dirty="0">
                <a:solidFill>
                  <a:srgbClr val="0070C0"/>
                </a:solidFill>
              </a:rPr>
            </a:br>
            <a:endParaRPr lang="en-GB" sz="2400" dirty="0">
              <a:solidFill>
                <a:srgbClr val="0070C0"/>
              </a:solidFill>
            </a:endParaRPr>
          </a:p>
          <a:p>
            <a:pPr marL="285750" indent="-285750">
              <a:buFont typeface="Arial" panose="020B0604020202020204" pitchFamily="34" charset="0"/>
              <a:buChar char="•"/>
            </a:pPr>
            <a:r>
              <a:rPr lang="en-GB" dirty="0"/>
              <a:t>How to prepare for studying </a:t>
            </a:r>
          </a:p>
          <a:p>
            <a:pPr marL="285750" indent="-285750">
              <a:buFont typeface="Arial" panose="020B0604020202020204" pitchFamily="34" charset="0"/>
              <a:buChar char="•"/>
            </a:pPr>
            <a:r>
              <a:rPr lang="en-GB" dirty="0"/>
              <a:t>Resources used for studying Higher </a:t>
            </a:r>
            <a:r>
              <a:rPr lang="en-GB" dirty="0" smtClean="0"/>
              <a:t>Engineering </a:t>
            </a:r>
            <a:r>
              <a:rPr lang="en-GB" dirty="0" err="1" smtClean="0"/>
              <a:t>Scence</a:t>
            </a:r>
            <a:endParaRPr lang="en-GB" dirty="0"/>
          </a:p>
          <a:p>
            <a:pPr marL="285750" indent="-285750">
              <a:buFont typeface="Arial" panose="020B0604020202020204" pitchFamily="34" charset="0"/>
              <a:buChar char="•"/>
            </a:pPr>
            <a:r>
              <a:rPr lang="en-GB" dirty="0"/>
              <a:t>Studying methods and techniques</a:t>
            </a:r>
          </a:p>
          <a:p>
            <a:pPr marL="285750" indent="-285750">
              <a:buFont typeface="Arial" panose="020B0604020202020204" pitchFamily="34" charset="0"/>
              <a:buChar char="•"/>
            </a:pPr>
            <a:r>
              <a:rPr lang="en-GB" dirty="0"/>
              <a:t>SQA command words  </a:t>
            </a:r>
          </a:p>
          <a:p>
            <a:endParaRPr lang="en-GB" dirty="0"/>
          </a:p>
          <a:p>
            <a:endParaRPr lang="en-GB" sz="2400" dirty="0">
              <a:solidFill>
                <a:srgbClr val="0070C0"/>
              </a:solidFill>
            </a:endParaRPr>
          </a:p>
        </p:txBody>
      </p:sp>
      <p:pic>
        <p:nvPicPr>
          <p:cNvPr id="2" name="Picture 1">
            <a:hlinkClick r:id="rId3"/>
          </p:cNvPr>
          <p:cNvPicPr>
            <a:picLocks noChangeAspect="1"/>
          </p:cNvPicPr>
          <p:nvPr/>
        </p:nvPicPr>
        <p:blipFill rotWithShape="1">
          <a:blip r:embed="rId4"/>
          <a:srcRect l="1747" t="22424" r="36302" b="21356"/>
          <a:stretch/>
        </p:blipFill>
        <p:spPr>
          <a:xfrm>
            <a:off x="6866136" y="3896072"/>
            <a:ext cx="4795924" cy="2720076"/>
          </a:xfrm>
          <a:prstGeom prst="rect">
            <a:avLst/>
          </a:prstGeom>
        </p:spPr>
      </p:pic>
      <p:pic>
        <p:nvPicPr>
          <p:cNvPr id="8" name="Picture 7"/>
          <p:cNvPicPr>
            <a:picLocks noChangeAspect="1"/>
          </p:cNvPicPr>
          <p:nvPr/>
        </p:nvPicPr>
        <p:blipFill rotWithShape="1">
          <a:blip r:embed="rId5"/>
          <a:srcRect l="16439" t="58260" r="69075" b="26452"/>
          <a:stretch/>
        </p:blipFill>
        <p:spPr>
          <a:xfrm rot="19563861">
            <a:off x="4925222" y="4874641"/>
            <a:ext cx="1766170" cy="1164920"/>
          </a:xfrm>
          <a:prstGeom prst="rect">
            <a:avLst/>
          </a:prstGeom>
        </p:spPr>
      </p:pic>
    </p:spTree>
    <p:extLst>
      <p:ext uri="{BB962C8B-B14F-4D97-AF65-F5344CB8AC3E}">
        <p14:creationId xmlns:p14="http://schemas.microsoft.com/office/powerpoint/2010/main" val="3621134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pPr algn="r"/>
            <a:r>
              <a:rPr lang="en-GB" sz="2400" dirty="0">
                <a:solidFill>
                  <a:schemeClr val="bg1">
                    <a:lumMod val="65000"/>
                  </a:schemeClr>
                </a:solidFill>
                <a:latin typeface="Century Gothic" pitchFamily="34" charset="0"/>
              </a:rPr>
              <a:t>Higher Engineering Science</a:t>
            </a:r>
          </a:p>
        </p:txBody>
      </p:sp>
      <p:pic>
        <p:nvPicPr>
          <p:cNvPr id="7" name="Picture 6"/>
          <p:cNvPicPr>
            <a:picLocks noChangeAspect="1"/>
          </p:cNvPicPr>
          <p:nvPr/>
        </p:nvPicPr>
        <p:blipFill rotWithShape="1">
          <a:blip r:embed="rId3">
            <a:biLevel thresh="50000"/>
          </a:blip>
          <a:srcRect l="27232" t="38672" r="40937" b="22005"/>
          <a:stretch/>
        </p:blipFill>
        <p:spPr>
          <a:xfrm>
            <a:off x="8137075" y="2681673"/>
            <a:ext cx="4468585" cy="4416358"/>
          </a:xfrm>
          <a:prstGeom prst="rect">
            <a:avLst/>
          </a:prstGeom>
          <a:effectLst>
            <a:softEdge rad="457200"/>
          </a:effectLst>
        </p:spPr>
      </p:pic>
      <p:sp>
        <p:nvSpPr>
          <p:cNvPr id="3" name="TextBox 2"/>
          <p:cNvSpPr txBox="1"/>
          <p:nvPr/>
        </p:nvSpPr>
        <p:spPr>
          <a:xfrm>
            <a:off x="1324142" y="985252"/>
            <a:ext cx="9906000" cy="6801862"/>
          </a:xfrm>
          <a:prstGeom prst="rect">
            <a:avLst/>
          </a:prstGeom>
          <a:noFill/>
        </p:spPr>
        <p:txBody>
          <a:bodyPr wrap="square" rtlCol="0">
            <a:spAutoFit/>
          </a:bodyPr>
          <a:lstStyle/>
          <a:p>
            <a:r>
              <a:rPr lang="en-GB" sz="2400" dirty="0">
                <a:solidFill>
                  <a:srgbClr val="0070C0"/>
                </a:solidFill>
              </a:rPr>
              <a:t>How to prepare for studying</a:t>
            </a:r>
            <a:br>
              <a:rPr lang="en-GB" sz="2400" dirty="0">
                <a:solidFill>
                  <a:srgbClr val="0070C0"/>
                </a:solidFill>
              </a:rPr>
            </a:br>
            <a:r>
              <a:rPr lang="en-GB" sz="2400" dirty="0">
                <a:solidFill>
                  <a:srgbClr val="0070C0"/>
                </a:solidFill>
              </a:rPr>
              <a:t/>
            </a:r>
            <a:br>
              <a:rPr lang="en-GB" sz="2400" dirty="0">
                <a:solidFill>
                  <a:srgbClr val="0070C0"/>
                </a:solidFill>
              </a:rPr>
            </a:br>
            <a:r>
              <a:rPr lang="en-GB" dirty="0"/>
              <a:t>It is essential that you take time to prepare and organise yourself before you study for all of your SQA exams. </a:t>
            </a:r>
            <a:r>
              <a:rPr lang="en-GB" sz="2400" dirty="0">
                <a:solidFill>
                  <a:srgbClr val="0070C0"/>
                </a:solidFill>
              </a:rPr>
              <a:t/>
            </a:r>
            <a:br>
              <a:rPr lang="en-GB" sz="2400" dirty="0">
                <a:solidFill>
                  <a:srgbClr val="0070C0"/>
                </a:solidFill>
              </a:rPr>
            </a:br>
            <a:endParaRPr lang="en-GB" sz="2400" dirty="0">
              <a:solidFill>
                <a:srgbClr val="0070C0"/>
              </a:solidFill>
            </a:endParaRPr>
          </a:p>
          <a:p>
            <a:r>
              <a:rPr lang="en-GB" b="1" dirty="0"/>
              <a:t>General preparation:</a:t>
            </a:r>
            <a:r>
              <a:rPr lang="en-GB" dirty="0"/>
              <a:t/>
            </a:r>
            <a:br>
              <a:rPr lang="en-GB" dirty="0"/>
            </a:br>
            <a:endParaRPr lang="en-GB" dirty="0"/>
          </a:p>
          <a:p>
            <a:pPr marL="285750" indent="-285750">
              <a:buFont typeface="Arial" panose="020B0604020202020204" pitchFamily="34" charset="0"/>
              <a:buChar char="•"/>
            </a:pPr>
            <a:r>
              <a:rPr lang="en-GB" dirty="0"/>
              <a:t>Leave enough time to revise – do not cram revision in the night before an exam</a:t>
            </a:r>
          </a:p>
          <a:p>
            <a:pPr marL="285750" indent="-285750">
              <a:buFont typeface="Arial" panose="020B0604020202020204" pitchFamily="34" charset="0"/>
              <a:buChar char="•"/>
            </a:pPr>
            <a:r>
              <a:rPr lang="en-GB" dirty="0"/>
              <a:t>Keep your class notes and jotters neat and organised throughout the academic year</a:t>
            </a:r>
          </a:p>
          <a:p>
            <a:pPr marL="285750" indent="-285750">
              <a:buFont typeface="Arial" panose="020B0604020202020204" pitchFamily="34" charset="0"/>
              <a:buChar char="•"/>
            </a:pPr>
            <a:r>
              <a:rPr lang="en-GB" dirty="0"/>
              <a:t>Find a quiet place to study and organise your materials </a:t>
            </a:r>
          </a:p>
          <a:p>
            <a:pPr marL="285750" indent="-285750">
              <a:buFont typeface="Arial" panose="020B0604020202020204" pitchFamily="34" charset="0"/>
              <a:buChar char="•"/>
            </a:pPr>
            <a:r>
              <a:rPr lang="en-GB" dirty="0"/>
              <a:t>Put your mobile phone off and in another room</a:t>
            </a:r>
          </a:p>
          <a:p>
            <a:pPr marL="285750" indent="-285750">
              <a:buFont typeface="Arial" panose="020B0604020202020204" pitchFamily="34" charset="0"/>
              <a:buChar char="•"/>
            </a:pPr>
            <a:r>
              <a:rPr lang="en-GB" dirty="0"/>
              <a:t>Eat ‘brain food’ before you begin studying</a:t>
            </a:r>
          </a:p>
          <a:p>
            <a:pPr marL="285750" indent="-285750">
              <a:buFont typeface="Arial" panose="020B0604020202020204" pitchFamily="34" charset="0"/>
              <a:buChar char="•"/>
            </a:pPr>
            <a:r>
              <a:rPr lang="en-GB" dirty="0"/>
              <a:t>Set goals and take regular breaks to retain your attention and focus</a:t>
            </a:r>
            <a:br>
              <a:rPr lang="en-GB" dirty="0"/>
            </a:br>
            <a:r>
              <a:rPr lang="en-GB" dirty="0"/>
              <a:t>(study a little and often)</a:t>
            </a:r>
            <a:br>
              <a:rPr lang="en-GB" dirty="0"/>
            </a:br>
            <a:r>
              <a:rPr lang="en-GB" dirty="0"/>
              <a:t/>
            </a:r>
            <a:br>
              <a:rPr lang="en-GB" dirty="0"/>
            </a:br>
            <a:r>
              <a:rPr lang="en-GB" dirty="0"/>
              <a:t>Why not try out the </a:t>
            </a:r>
            <a:r>
              <a:rPr lang="en-GB" dirty="0" err="1"/>
              <a:t>Pomodoro</a:t>
            </a:r>
            <a:r>
              <a:rPr lang="en-GB" dirty="0"/>
              <a:t> technique:</a:t>
            </a:r>
            <a:br>
              <a:rPr lang="en-GB" dirty="0"/>
            </a:br>
            <a:r>
              <a:rPr lang="en-GB" sz="1600" dirty="0">
                <a:hlinkClick r:id="rId4"/>
              </a:rPr>
              <a:t>https://www.youtube.com/watch?v=1l4w7uHdNaQ</a:t>
            </a:r>
            <a:r>
              <a:rPr lang="en-GB" sz="1600" dirty="0"/>
              <a:t> </a:t>
            </a:r>
            <a:r>
              <a:rPr lang="en-GB" dirty="0"/>
              <a:t/>
            </a:r>
            <a:br>
              <a:rPr lang="en-GB" dirty="0"/>
            </a:br>
            <a:endParaRPr lang="en-GB" dirty="0"/>
          </a:p>
          <a:p>
            <a:r>
              <a:rPr lang="en-GB" dirty="0"/>
              <a:t/>
            </a:r>
            <a:br>
              <a:rPr lang="en-GB" dirty="0"/>
            </a:br>
            <a:r>
              <a:rPr lang="en-GB" dirty="0"/>
              <a:t/>
            </a:r>
            <a:br>
              <a:rPr lang="en-GB" dirty="0"/>
            </a:br>
            <a:endParaRPr lang="en-GB" dirty="0"/>
          </a:p>
          <a:p>
            <a:endParaRPr lang="en-GB" dirty="0"/>
          </a:p>
          <a:p>
            <a:endParaRPr lang="en-GB" sz="2400" dirty="0">
              <a:solidFill>
                <a:srgbClr val="0070C0"/>
              </a:solidFill>
            </a:endParaRPr>
          </a:p>
        </p:txBody>
      </p:sp>
    </p:spTree>
    <p:extLst>
      <p:ext uri="{BB962C8B-B14F-4D97-AF65-F5344CB8AC3E}">
        <p14:creationId xmlns:p14="http://schemas.microsoft.com/office/powerpoint/2010/main" val="3511683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pPr algn="r"/>
            <a:r>
              <a:rPr lang="en-GB" sz="2400" dirty="0">
                <a:solidFill>
                  <a:schemeClr val="bg1">
                    <a:lumMod val="65000"/>
                  </a:schemeClr>
                </a:solidFill>
                <a:latin typeface="Century Gothic" pitchFamily="34" charset="0"/>
              </a:rPr>
              <a:t>Higher Engineering Science</a:t>
            </a:r>
          </a:p>
        </p:txBody>
      </p:sp>
      <p:sp>
        <p:nvSpPr>
          <p:cNvPr id="3" name="TextBox 2"/>
          <p:cNvSpPr txBox="1"/>
          <p:nvPr/>
        </p:nvSpPr>
        <p:spPr>
          <a:xfrm>
            <a:off x="1384300" y="1161555"/>
            <a:ext cx="9906000" cy="4247317"/>
          </a:xfrm>
          <a:prstGeom prst="rect">
            <a:avLst/>
          </a:prstGeom>
          <a:noFill/>
        </p:spPr>
        <p:txBody>
          <a:bodyPr wrap="square" rtlCol="0">
            <a:spAutoFit/>
          </a:bodyPr>
          <a:lstStyle/>
          <a:p>
            <a:r>
              <a:rPr lang="en-GB" sz="2400" dirty="0">
                <a:solidFill>
                  <a:srgbClr val="0070C0"/>
                </a:solidFill>
              </a:rPr>
              <a:t>How to prepare for studying</a:t>
            </a:r>
            <a:br>
              <a:rPr lang="en-GB" sz="2400" dirty="0">
                <a:solidFill>
                  <a:srgbClr val="0070C0"/>
                </a:solidFill>
              </a:rPr>
            </a:br>
            <a:r>
              <a:rPr lang="en-GB" sz="2400" dirty="0">
                <a:solidFill>
                  <a:srgbClr val="0070C0"/>
                </a:solidFill>
              </a:rPr>
              <a:t/>
            </a:r>
            <a:br>
              <a:rPr lang="en-GB" sz="2400" dirty="0">
                <a:solidFill>
                  <a:srgbClr val="0070C0"/>
                </a:solidFill>
              </a:rPr>
            </a:br>
            <a:r>
              <a:rPr lang="en-GB" b="1" dirty="0"/>
              <a:t>Revision Timetable </a:t>
            </a:r>
            <a:br>
              <a:rPr lang="en-GB" b="1" dirty="0"/>
            </a:br>
            <a:r>
              <a:rPr lang="en-GB" b="1" dirty="0"/>
              <a:t/>
            </a:r>
            <a:br>
              <a:rPr lang="en-GB" b="1" dirty="0"/>
            </a:br>
            <a:r>
              <a:rPr lang="en-GB" dirty="0"/>
              <a:t>It is important to manage your time. Create a revision timetable and allocate time to each of your subjects. Remember to leave time for breaks and revision should be done in short chunks of time.</a:t>
            </a:r>
            <a:br>
              <a:rPr lang="en-GB" dirty="0"/>
            </a:br>
            <a:r>
              <a:rPr lang="en-GB" dirty="0"/>
              <a:t/>
            </a:r>
            <a:br>
              <a:rPr lang="en-GB" dirty="0"/>
            </a:br>
            <a:r>
              <a:rPr lang="en-GB" dirty="0"/>
              <a:t>See example:  </a:t>
            </a:r>
            <a:br>
              <a:rPr lang="en-GB" dirty="0"/>
            </a:br>
            <a:endParaRPr lang="en-GB" dirty="0"/>
          </a:p>
          <a:p>
            <a:r>
              <a:rPr lang="en-GB" dirty="0"/>
              <a:t/>
            </a:r>
            <a:br>
              <a:rPr lang="en-GB" dirty="0"/>
            </a:br>
            <a:r>
              <a:rPr lang="en-GB" dirty="0"/>
              <a:t/>
            </a:r>
            <a:br>
              <a:rPr lang="en-GB" dirty="0"/>
            </a:br>
            <a:endParaRPr lang="en-GB" dirty="0"/>
          </a:p>
          <a:p>
            <a:endParaRPr lang="en-GB" dirty="0"/>
          </a:p>
          <a:p>
            <a:endParaRPr lang="en-GB" sz="2400" dirty="0">
              <a:solidFill>
                <a:srgbClr val="0070C0"/>
              </a:solidFill>
            </a:endParaRPr>
          </a:p>
        </p:txBody>
      </p:sp>
      <p:sp>
        <p:nvSpPr>
          <p:cNvPr id="42" name="TextBox 41"/>
          <p:cNvSpPr txBox="1"/>
          <p:nvPr/>
        </p:nvSpPr>
        <p:spPr>
          <a:xfrm>
            <a:off x="9101138" y="4283659"/>
            <a:ext cx="2336800" cy="261610"/>
          </a:xfrm>
          <a:prstGeom prst="rect">
            <a:avLst/>
          </a:prstGeom>
          <a:noFill/>
        </p:spPr>
        <p:txBody>
          <a:bodyPr wrap="square" rtlCol="0">
            <a:spAutoFit/>
          </a:bodyPr>
          <a:lstStyle/>
          <a:p>
            <a:r>
              <a:rPr lang="en-GB" sz="1050" b="1" dirty="0">
                <a:solidFill>
                  <a:schemeClr val="bg1"/>
                </a:solidFill>
              </a:rPr>
              <a:t>Gymnastics</a:t>
            </a:r>
          </a:p>
        </p:txBody>
      </p:sp>
      <p:grpSp>
        <p:nvGrpSpPr>
          <p:cNvPr id="46" name="Group 45"/>
          <p:cNvGrpSpPr/>
          <p:nvPr/>
        </p:nvGrpSpPr>
        <p:grpSpPr>
          <a:xfrm>
            <a:off x="4013200" y="3285213"/>
            <a:ext cx="6515100" cy="3346246"/>
            <a:chOff x="4013200" y="3285213"/>
            <a:chExt cx="6515100" cy="3346246"/>
          </a:xfrm>
        </p:grpSpPr>
        <p:pic>
          <p:nvPicPr>
            <p:cNvPr id="8" name="Picture 7"/>
            <p:cNvPicPr>
              <a:picLocks noChangeAspect="1"/>
            </p:cNvPicPr>
            <p:nvPr/>
          </p:nvPicPr>
          <p:blipFill rotWithShape="1">
            <a:blip r:embed="rId3"/>
            <a:srcRect l="8229" t="28646" r="7604" b="17318"/>
            <a:stretch/>
          </p:blipFill>
          <p:spPr>
            <a:xfrm>
              <a:off x="4013200" y="3285213"/>
              <a:ext cx="6515100" cy="3346246"/>
            </a:xfrm>
            <a:prstGeom prst="rect">
              <a:avLst/>
            </a:prstGeom>
          </p:spPr>
        </p:pic>
        <p:sp>
          <p:nvSpPr>
            <p:cNvPr id="2" name="Rectangle 1"/>
            <p:cNvSpPr/>
            <p:nvPr/>
          </p:nvSpPr>
          <p:spPr>
            <a:xfrm>
              <a:off x="4787900" y="4342736"/>
              <a:ext cx="2832100" cy="17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787900" y="5092700"/>
              <a:ext cx="2832100" cy="17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787900" y="5493465"/>
              <a:ext cx="2832100" cy="17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787900" y="3962400"/>
              <a:ext cx="3302000" cy="156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787900" y="4748472"/>
              <a:ext cx="3302000" cy="156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5930900" y="3922909"/>
              <a:ext cx="2336800" cy="261610"/>
            </a:xfrm>
            <a:prstGeom prst="rect">
              <a:avLst/>
            </a:prstGeom>
            <a:noFill/>
          </p:spPr>
          <p:txBody>
            <a:bodyPr wrap="square" rtlCol="0">
              <a:spAutoFit/>
            </a:bodyPr>
            <a:lstStyle/>
            <a:p>
              <a:r>
                <a:rPr lang="en-GB" sz="1050" b="1" dirty="0">
                  <a:solidFill>
                    <a:schemeClr val="bg1"/>
                  </a:solidFill>
                </a:rPr>
                <a:t>School Day</a:t>
              </a:r>
            </a:p>
          </p:txBody>
        </p:sp>
        <p:sp>
          <p:nvSpPr>
            <p:cNvPr id="15" name="TextBox 14"/>
            <p:cNvSpPr txBox="1"/>
            <p:nvPr/>
          </p:nvSpPr>
          <p:spPr>
            <a:xfrm>
              <a:off x="5930900" y="4313761"/>
              <a:ext cx="2336800" cy="261610"/>
            </a:xfrm>
            <a:prstGeom prst="rect">
              <a:avLst/>
            </a:prstGeom>
            <a:noFill/>
          </p:spPr>
          <p:txBody>
            <a:bodyPr wrap="square" rtlCol="0">
              <a:spAutoFit/>
            </a:bodyPr>
            <a:lstStyle/>
            <a:p>
              <a:r>
                <a:rPr lang="en-GB" sz="1050" b="1" dirty="0">
                  <a:solidFill>
                    <a:schemeClr val="bg1"/>
                  </a:solidFill>
                </a:rPr>
                <a:t>School Day</a:t>
              </a:r>
            </a:p>
          </p:txBody>
        </p:sp>
        <p:sp>
          <p:nvSpPr>
            <p:cNvPr id="16" name="TextBox 15"/>
            <p:cNvSpPr txBox="1"/>
            <p:nvPr/>
          </p:nvSpPr>
          <p:spPr>
            <a:xfrm>
              <a:off x="5930900" y="4710406"/>
              <a:ext cx="2336800" cy="261610"/>
            </a:xfrm>
            <a:prstGeom prst="rect">
              <a:avLst/>
            </a:prstGeom>
            <a:noFill/>
          </p:spPr>
          <p:txBody>
            <a:bodyPr wrap="square" rtlCol="0">
              <a:spAutoFit/>
            </a:bodyPr>
            <a:lstStyle/>
            <a:p>
              <a:r>
                <a:rPr lang="en-GB" sz="1050" b="1" dirty="0">
                  <a:solidFill>
                    <a:schemeClr val="bg1"/>
                  </a:solidFill>
                </a:rPr>
                <a:t>School Day</a:t>
              </a:r>
            </a:p>
          </p:txBody>
        </p:sp>
        <p:sp>
          <p:nvSpPr>
            <p:cNvPr id="17" name="TextBox 16"/>
            <p:cNvSpPr txBox="1"/>
            <p:nvPr/>
          </p:nvSpPr>
          <p:spPr>
            <a:xfrm>
              <a:off x="5930900" y="5056447"/>
              <a:ext cx="2336800" cy="261610"/>
            </a:xfrm>
            <a:prstGeom prst="rect">
              <a:avLst/>
            </a:prstGeom>
            <a:noFill/>
          </p:spPr>
          <p:txBody>
            <a:bodyPr wrap="square" rtlCol="0">
              <a:spAutoFit/>
            </a:bodyPr>
            <a:lstStyle/>
            <a:p>
              <a:r>
                <a:rPr lang="en-GB" sz="1050" b="1" dirty="0">
                  <a:solidFill>
                    <a:schemeClr val="bg1"/>
                  </a:solidFill>
                </a:rPr>
                <a:t>School Day</a:t>
              </a:r>
            </a:p>
          </p:txBody>
        </p:sp>
        <p:sp>
          <p:nvSpPr>
            <p:cNvPr id="18" name="TextBox 17"/>
            <p:cNvSpPr txBox="1"/>
            <p:nvPr/>
          </p:nvSpPr>
          <p:spPr>
            <a:xfrm>
              <a:off x="5930900" y="5465553"/>
              <a:ext cx="2336800" cy="261610"/>
            </a:xfrm>
            <a:prstGeom prst="rect">
              <a:avLst/>
            </a:prstGeom>
            <a:noFill/>
          </p:spPr>
          <p:txBody>
            <a:bodyPr wrap="square" rtlCol="0">
              <a:spAutoFit/>
            </a:bodyPr>
            <a:lstStyle/>
            <a:p>
              <a:r>
                <a:rPr lang="en-GB" sz="1050" b="1" dirty="0">
                  <a:solidFill>
                    <a:schemeClr val="bg1"/>
                  </a:solidFill>
                </a:rPr>
                <a:t>School Day</a:t>
              </a:r>
            </a:p>
          </p:txBody>
        </p:sp>
        <p:sp>
          <p:nvSpPr>
            <p:cNvPr id="19" name="Rectangle 18"/>
            <p:cNvSpPr/>
            <p:nvPr/>
          </p:nvSpPr>
          <p:spPr>
            <a:xfrm>
              <a:off x="8562975" y="3833392"/>
              <a:ext cx="476250" cy="370308"/>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8086725" y="4216077"/>
              <a:ext cx="476250" cy="37030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612062" y="5392226"/>
              <a:ext cx="476250" cy="370308"/>
            </a:xfrm>
            <a:prstGeom prst="rect">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8088312" y="5005273"/>
              <a:ext cx="476250" cy="370308"/>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4775200" y="5772059"/>
              <a:ext cx="476250" cy="370308"/>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5717381" y="5776106"/>
              <a:ext cx="476250" cy="37030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5239941" y="6161053"/>
              <a:ext cx="476250" cy="37030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8086725" y="6160215"/>
              <a:ext cx="476250" cy="370308"/>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037638" y="6160215"/>
              <a:ext cx="476250" cy="370308"/>
            </a:xfrm>
            <a:prstGeom prst="rect">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9037638" y="4598081"/>
              <a:ext cx="476250" cy="37030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8509893" y="3823497"/>
              <a:ext cx="639564" cy="415498"/>
            </a:xfrm>
            <a:prstGeom prst="rect">
              <a:avLst/>
            </a:prstGeom>
            <a:noFill/>
          </p:spPr>
          <p:txBody>
            <a:bodyPr wrap="square" rtlCol="0">
              <a:spAutoFit/>
            </a:bodyPr>
            <a:lstStyle/>
            <a:p>
              <a:r>
                <a:rPr lang="en-GB" sz="1050" dirty="0"/>
                <a:t>Design &amp; Man.</a:t>
              </a:r>
            </a:p>
          </p:txBody>
        </p:sp>
        <p:sp>
          <p:nvSpPr>
            <p:cNvPr id="30" name="TextBox 29"/>
            <p:cNvSpPr txBox="1"/>
            <p:nvPr/>
          </p:nvSpPr>
          <p:spPr>
            <a:xfrm>
              <a:off x="4706144" y="5765383"/>
              <a:ext cx="639564" cy="415498"/>
            </a:xfrm>
            <a:prstGeom prst="rect">
              <a:avLst/>
            </a:prstGeom>
            <a:noFill/>
          </p:spPr>
          <p:txBody>
            <a:bodyPr wrap="square" rtlCol="0">
              <a:spAutoFit/>
            </a:bodyPr>
            <a:lstStyle/>
            <a:p>
              <a:r>
                <a:rPr lang="en-GB" sz="1050" dirty="0"/>
                <a:t>Design &amp; Man.</a:t>
              </a:r>
            </a:p>
          </p:txBody>
        </p:sp>
        <p:sp>
          <p:nvSpPr>
            <p:cNvPr id="31" name="TextBox 30"/>
            <p:cNvSpPr txBox="1"/>
            <p:nvPr/>
          </p:nvSpPr>
          <p:spPr>
            <a:xfrm>
              <a:off x="8176518" y="4288131"/>
              <a:ext cx="639564" cy="253916"/>
            </a:xfrm>
            <a:prstGeom prst="rect">
              <a:avLst/>
            </a:prstGeom>
            <a:noFill/>
          </p:spPr>
          <p:txBody>
            <a:bodyPr wrap="square" rtlCol="0">
              <a:spAutoFit/>
            </a:bodyPr>
            <a:lstStyle/>
            <a:p>
              <a:r>
                <a:rPr lang="en-GB" sz="1050" dirty="0"/>
                <a:t>PE</a:t>
              </a:r>
            </a:p>
          </p:txBody>
        </p:sp>
        <p:sp>
          <p:nvSpPr>
            <p:cNvPr id="32" name="TextBox 31"/>
            <p:cNvSpPr txBox="1"/>
            <p:nvPr/>
          </p:nvSpPr>
          <p:spPr>
            <a:xfrm>
              <a:off x="5799336" y="5826386"/>
              <a:ext cx="639564" cy="253916"/>
            </a:xfrm>
            <a:prstGeom prst="rect">
              <a:avLst/>
            </a:prstGeom>
            <a:noFill/>
          </p:spPr>
          <p:txBody>
            <a:bodyPr wrap="square" rtlCol="0">
              <a:spAutoFit/>
            </a:bodyPr>
            <a:lstStyle/>
            <a:p>
              <a:r>
                <a:rPr lang="en-GB" sz="1050" dirty="0"/>
                <a:t>PE</a:t>
              </a:r>
            </a:p>
          </p:txBody>
        </p:sp>
        <p:sp>
          <p:nvSpPr>
            <p:cNvPr id="33" name="TextBox 32"/>
            <p:cNvSpPr txBox="1"/>
            <p:nvPr/>
          </p:nvSpPr>
          <p:spPr>
            <a:xfrm>
              <a:off x="7539831" y="5358915"/>
              <a:ext cx="639564" cy="461665"/>
            </a:xfrm>
            <a:prstGeom prst="rect">
              <a:avLst/>
            </a:prstGeom>
            <a:noFill/>
          </p:spPr>
          <p:txBody>
            <a:bodyPr wrap="square" rtlCol="0">
              <a:spAutoFit/>
            </a:bodyPr>
            <a:lstStyle/>
            <a:p>
              <a:r>
                <a:rPr lang="en-GB" sz="800" dirty="0"/>
                <a:t>Biology</a:t>
              </a:r>
              <a:br>
                <a:rPr lang="en-GB" sz="800" dirty="0"/>
              </a:br>
              <a:r>
                <a:rPr lang="en-GB" sz="800" dirty="0"/>
                <a:t>Supported</a:t>
              </a:r>
              <a:br>
                <a:rPr lang="en-GB" sz="800" dirty="0"/>
              </a:br>
              <a:r>
                <a:rPr lang="en-GB" sz="800" dirty="0"/>
                <a:t>study</a:t>
              </a:r>
            </a:p>
          </p:txBody>
        </p:sp>
        <p:sp>
          <p:nvSpPr>
            <p:cNvPr id="34" name="TextBox 33"/>
            <p:cNvSpPr txBox="1"/>
            <p:nvPr/>
          </p:nvSpPr>
          <p:spPr>
            <a:xfrm>
              <a:off x="8983861" y="6226170"/>
              <a:ext cx="639564" cy="253916"/>
            </a:xfrm>
            <a:prstGeom prst="rect">
              <a:avLst/>
            </a:prstGeom>
            <a:noFill/>
          </p:spPr>
          <p:txBody>
            <a:bodyPr wrap="square" rtlCol="0">
              <a:spAutoFit/>
            </a:bodyPr>
            <a:lstStyle/>
            <a:p>
              <a:r>
                <a:rPr lang="en-GB" sz="1050" dirty="0"/>
                <a:t>Biology</a:t>
              </a:r>
            </a:p>
          </p:txBody>
        </p:sp>
        <p:sp>
          <p:nvSpPr>
            <p:cNvPr id="35" name="TextBox 34"/>
            <p:cNvSpPr txBox="1"/>
            <p:nvPr/>
          </p:nvSpPr>
          <p:spPr>
            <a:xfrm>
              <a:off x="9007375" y="4651298"/>
              <a:ext cx="639564" cy="253916"/>
            </a:xfrm>
            <a:prstGeom prst="rect">
              <a:avLst/>
            </a:prstGeom>
            <a:noFill/>
          </p:spPr>
          <p:txBody>
            <a:bodyPr wrap="square" rtlCol="0">
              <a:spAutoFit/>
            </a:bodyPr>
            <a:lstStyle/>
            <a:p>
              <a:r>
                <a:rPr lang="en-GB" sz="1050" dirty="0"/>
                <a:t>English</a:t>
              </a:r>
            </a:p>
          </p:txBody>
        </p:sp>
        <p:sp>
          <p:nvSpPr>
            <p:cNvPr id="36" name="TextBox 35"/>
            <p:cNvSpPr txBox="1"/>
            <p:nvPr/>
          </p:nvSpPr>
          <p:spPr>
            <a:xfrm>
              <a:off x="5201543" y="6213355"/>
              <a:ext cx="639564" cy="253916"/>
            </a:xfrm>
            <a:prstGeom prst="rect">
              <a:avLst/>
            </a:prstGeom>
            <a:noFill/>
          </p:spPr>
          <p:txBody>
            <a:bodyPr wrap="square" rtlCol="0">
              <a:spAutoFit/>
            </a:bodyPr>
            <a:lstStyle/>
            <a:p>
              <a:r>
                <a:rPr lang="en-GB" sz="1050" dirty="0"/>
                <a:t>English</a:t>
              </a:r>
            </a:p>
          </p:txBody>
        </p:sp>
        <p:sp>
          <p:nvSpPr>
            <p:cNvPr id="37" name="TextBox 36"/>
            <p:cNvSpPr txBox="1"/>
            <p:nvPr/>
          </p:nvSpPr>
          <p:spPr>
            <a:xfrm>
              <a:off x="8074918" y="5060687"/>
              <a:ext cx="639564" cy="253916"/>
            </a:xfrm>
            <a:prstGeom prst="rect">
              <a:avLst/>
            </a:prstGeom>
            <a:noFill/>
          </p:spPr>
          <p:txBody>
            <a:bodyPr wrap="square" rtlCol="0">
              <a:spAutoFit/>
            </a:bodyPr>
            <a:lstStyle/>
            <a:p>
              <a:r>
                <a:rPr lang="en-GB" sz="1050" dirty="0"/>
                <a:t>Maths</a:t>
              </a:r>
            </a:p>
          </p:txBody>
        </p:sp>
        <p:sp>
          <p:nvSpPr>
            <p:cNvPr id="38" name="TextBox 37"/>
            <p:cNvSpPr txBox="1"/>
            <p:nvPr/>
          </p:nvSpPr>
          <p:spPr>
            <a:xfrm>
              <a:off x="8063557" y="6235695"/>
              <a:ext cx="639564" cy="253916"/>
            </a:xfrm>
            <a:prstGeom prst="rect">
              <a:avLst/>
            </a:prstGeom>
            <a:noFill/>
          </p:spPr>
          <p:txBody>
            <a:bodyPr wrap="square" rtlCol="0">
              <a:spAutoFit/>
            </a:bodyPr>
            <a:lstStyle/>
            <a:p>
              <a:r>
                <a:rPr lang="en-GB" sz="1050" dirty="0"/>
                <a:t>Maths</a:t>
              </a:r>
            </a:p>
          </p:txBody>
        </p:sp>
        <p:sp>
          <p:nvSpPr>
            <p:cNvPr id="39" name="Rectangle 38"/>
            <p:cNvSpPr/>
            <p:nvPr/>
          </p:nvSpPr>
          <p:spPr>
            <a:xfrm>
              <a:off x="9049966" y="5116595"/>
              <a:ext cx="927844" cy="166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9055373" y="4313761"/>
              <a:ext cx="922437" cy="176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p:cNvSpPr txBox="1"/>
            <p:nvPr/>
          </p:nvSpPr>
          <p:spPr>
            <a:xfrm>
              <a:off x="9144894" y="5082450"/>
              <a:ext cx="803968" cy="261610"/>
            </a:xfrm>
            <a:prstGeom prst="rect">
              <a:avLst/>
            </a:prstGeom>
            <a:noFill/>
          </p:spPr>
          <p:txBody>
            <a:bodyPr wrap="square" rtlCol="0">
              <a:spAutoFit/>
            </a:bodyPr>
            <a:lstStyle/>
            <a:p>
              <a:r>
                <a:rPr lang="en-GB" sz="1050" b="1" dirty="0">
                  <a:solidFill>
                    <a:schemeClr val="bg1"/>
                  </a:solidFill>
                </a:rPr>
                <a:t>Football</a:t>
              </a:r>
            </a:p>
          </p:txBody>
        </p:sp>
        <p:sp>
          <p:nvSpPr>
            <p:cNvPr id="44" name="Rectangle 43"/>
            <p:cNvSpPr/>
            <p:nvPr/>
          </p:nvSpPr>
          <p:spPr>
            <a:xfrm>
              <a:off x="6203950" y="6267403"/>
              <a:ext cx="1408112" cy="171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p:cNvSpPr txBox="1"/>
            <p:nvPr/>
          </p:nvSpPr>
          <p:spPr>
            <a:xfrm>
              <a:off x="6209904" y="6234660"/>
              <a:ext cx="1572022" cy="253916"/>
            </a:xfrm>
            <a:prstGeom prst="rect">
              <a:avLst/>
            </a:prstGeom>
            <a:noFill/>
          </p:spPr>
          <p:txBody>
            <a:bodyPr wrap="square" rtlCol="0">
              <a:spAutoFit/>
            </a:bodyPr>
            <a:lstStyle/>
            <a:p>
              <a:r>
                <a:rPr lang="en-GB" sz="1050" b="1" dirty="0">
                  <a:solidFill>
                    <a:schemeClr val="bg1"/>
                  </a:solidFill>
                </a:rPr>
                <a:t>Family Sunday lunch</a:t>
              </a:r>
            </a:p>
          </p:txBody>
        </p:sp>
      </p:grpSp>
    </p:spTree>
    <p:extLst>
      <p:ext uri="{BB962C8B-B14F-4D97-AF65-F5344CB8AC3E}">
        <p14:creationId xmlns:p14="http://schemas.microsoft.com/office/powerpoint/2010/main" val="2685828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pPr algn="r"/>
            <a:r>
              <a:rPr lang="en-GB" sz="2400" dirty="0">
                <a:solidFill>
                  <a:schemeClr val="bg1">
                    <a:lumMod val="65000"/>
                  </a:schemeClr>
                </a:solidFill>
                <a:latin typeface="Century Gothic" pitchFamily="34" charset="0"/>
              </a:rPr>
              <a:t>Higher Engineering Science</a:t>
            </a:r>
          </a:p>
        </p:txBody>
      </p:sp>
      <p:sp>
        <p:nvSpPr>
          <p:cNvPr id="3" name="TextBox 2"/>
          <p:cNvSpPr txBox="1"/>
          <p:nvPr/>
        </p:nvSpPr>
        <p:spPr>
          <a:xfrm>
            <a:off x="1435100" y="1125590"/>
            <a:ext cx="9906000" cy="2677656"/>
          </a:xfrm>
          <a:prstGeom prst="rect">
            <a:avLst/>
          </a:prstGeom>
          <a:noFill/>
        </p:spPr>
        <p:txBody>
          <a:bodyPr wrap="square" rtlCol="0">
            <a:spAutoFit/>
          </a:bodyPr>
          <a:lstStyle/>
          <a:p>
            <a:r>
              <a:rPr lang="en-GB" b="1" dirty="0"/>
              <a:t>Weekly Revision Timetable </a:t>
            </a:r>
            <a:br>
              <a:rPr lang="en-GB" b="1" dirty="0"/>
            </a:br>
            <a:r>
              <a:rPr lang="en-GB" b="1" dirty="0"/>
              <a:t/>
            </a:r>
            <a:br>
              <a:rPr lang="en-GB" b="1" dirty="0"/>
            </a:br>
            <a:r>
              <a:rPr lang="en-GB" dirty="0"/>
              <a:t/>
            </a:r>
            <a:br>
              <a:rPr lang="en-GB" dirty="0"/>
            </a:br>
            <a:endParaRPr lang="en-GB" dirty="0"/>
          </a:p>
          <a:p>
            <a:r>
              <a:rPr lang="en-GB" dirty="0"/>
              <a:t/>
            </a:r>
            <a:br>
              <a:rPr lang="en-GB" dirty="0"/>
            </a:br>
            <a:r>
              <a:rPr lang="en-GB" dirty="0"/>
              <a:t/>
            </a:r>
            <a:br>
              <a:rPr lang="en-GB" dirty="0"/>
            </a:br>
            <a:endParaRPr lang="en-GB" dirty="0"/>
          </a:p>
          <a:p>
            <a:endParaRPr lang="en-GB" dirty="0"/>
          </a:p>
          <a:p>
            <a:endParaRPr lang="en-GB" sz="2400" dirty="0">
              <a:solidFill>
                <a:srgbClr val="0070C0"/>
              </a:solidFill>
            </a:endParaRPr>
          </a:p>
        </p:txBody>
      </p:sp>
      <p:pic>
        <p:nvPicPr>
          <p:cNvPr id="7" name="Picture 6"/>
          <p:cNvPicPr>
            <a:picLocks noChangeAspect="1"/>
          </p:cNvPicPr>
          <p:nvPr/>
        </p:nvPicPr>
        <p:blipFill rotWithShape="1">
          <a:blip r:embed="rId3"/>
          <a:srcRect l="8229" t="28646" r="7604" b="17318"/>
          <a:stretch/>
        </p:blipFill>
        <p:spPr>
          <a:xfrm>
            <a:off x="1435100" y="1529408"/>
            <a:ext cx="10261600" cy="5270500"/>
          </a:xfrm>
          <a:prstGeom prst="rect">
            <a:avLst/>
          </a:prstGeom>
        </p:spPr>
      </p:pic>
    </p:spTree>
    <p:extLst>
      <p:ext uri="{BB962C8B-B14F-4D97-AF65-F5344CB8AC3E}">
        <p14:creationId xmlns:p14="http://schemas.microsoft.com/office/powerpoint/2010/main" val="1392656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pPr algn="r"/>
            <a:r>
              <a:rPr lang="en-GB" sz="2400" dirty="0">
                <a:solidFill>
                  <a:schemeClr val="bg1">
                    <a:lumMod val="65000"/>
                  </a:schemeClr>
                </a:solidFill>
                <a:latin typeface="Century Gothic" pitchFamily="34" charset="0"/>
              </a:rPr>
              <a:t>Higher Engineering Science</a:t>
            </a:r>
          </a:p>
        </p:txBody>
      </p:sp>
      <p:sp>
        <p:nvSpPr>
          <p:cNvPr id="3" name="TextBox 2"/>
          <p:cNvSpPr txBox="1"/>
          <p:nvPr/>
        </p:nvSpPr>
        <p:spPr>
          <a:xfrm>
            <a:off x="1338622" y="900385"/>
            <a:ext cx="5926474" cy="7848302"/>
          </a:xfrm>
          <a:prstGeom prst="rect">
            <a:avLst/>
          </a:prstGeom>
          <a:noFill/>
        </p:spPr>
        <p:txBody>
          <a:bodyPr wrap="square" rtlCol="0">
            <a:spAutoFit/>
          </a:bodyPr>
          <a:lstStyle/>
          <a:p>
            <a:r>
              <a:rPr lang="en-GB" sz="2400" dirty="0">
                <a:solidFill>
                  <a:srgbClr val="0070C0"/>
                </a:solidFill>
              </a:rPr>
              <a:t>How to prepare for studying</a:t>
            </a:r>
            <a:br>
              <a:rPr lang="en-GB" sz="2400" dirty="0">
                <a:solidFill>
                  <a:srgbClr val="0070C0"/>
                </a:solidFill>
              </a:rPr>
            </a:br>
            <a:r>
              <a:rPr lang="en-GB" sz="2400" dirty="0">
                <a:solidFill>
                  <a:srgbClr val="0070C0"/>
                </a:solidFill>
              </a:rPr>
              <a:t/>
            </a:r>
            <a:br>
              <a:rPr lang="en-GB" sz="2400" dirty="0">
                <a:solidFill>
                  <a:srgbClr val="0070C0"/>
                </a:solidFill>
              </a:rPr>
            </a:br>
            <a:r>
              <a:rPr lang="en-GB" b="1" dirty="0"/>
              <a:t>What to Study?</a:t>
            </a:r>
          </a:p>
          <a:p>
            <a:endParaRPr lang="en-GB" dirty="0"/>
          </a:p>
          <a:p>
            <a:pPr marL="342900" indent="-342900">
              <a:buFont typeface="+mj-lt"/>
              <a:buAutoNum type="arabicPeriod"/>
            </a:pPr>
            <a:r>
              <a:rPr lang="en-GB" dirty="0"/>
              <a:t>Break studying down into each unit of work. Use the course specification on OneNote as a revision checklist. See link below:</a:t>
            </a:r>
            <a:br>
              <a:rPr lang="en-GB" dirty="0"/>
            </a:br>
            <a:r>
              <a:rPr lang="en-GB" dirty="0"/>
              <a:t/>
            </a:r>
            <a:br>
              <a:rPr lang="en-GB" dirty="0"/>
            </a:br>
            <a:r>
              <a:rPr lang="en-GB" dirty="0">
                <a:hlinkClick r:id="rId3"/>
              </a:rPr>
              <a:t>Course Checklist</a:t>
            </a:r>
            <a:r>
              <a:rPr lang="en-GB" dirty="0"/>
              <a:t>  (</a:t>
            </a:r>
            <a:r>
              <a:rPr lang="en-GB" dirty="0">
                <a:hlinkClick r:id="rId4"/>
              </a:rPr>
              <a:t>Web view</a:t>
            </a:r>
            <a:r>
              <a:rPr lang="en-GB" dirty="0"/>
              <a:t>)</a:t>
            </a:r>
            <a:br>
              <a:rPr lang="en-GB" dirty="0"/>
            </a:br>
            <a:r>
              <a:rPr lang="en-GB" dirty="0"/>
              <a:t/>
            </a:r>
            <a:br>
              <a:rPr lang="en-GB" dirty="0"/>
            </a:br>
            <a:endParaRPr lang="en-GB" dirty="0"/>
          </a:p>
          <a:p>
            <a:pPr marL="342900" indent="-342900">
              <a:buFont typeface="+mj-lt"/>
              <a:buAutoNum type="arabicPeriod"/>
            </a:pPr>
            <a:r>
              <a:rPr lang="en-GB" dirty="0"/>
              <a:t>Now time to </a:t>
            </a:r>
            <a:r>
              <a:rPr lang="en-GB" b="1" dirty="0"/>
              <a:t>reflect</a:t>
            </a:r>
            <a:r>
              <a:rPr lang="en-GB" dirty="0"/>
              <a:t>. For each unit of work, highlight your strengths and areas for improvement – this information could come from end of unit tests, test evaluation forms, feedback of coursework and homework. </a:t>
            </a:r>
            <a:r>
              <a:rPr lang="en-GB" b="1" dirty="0"/>
              <a:t/>
            </a:r>
            <a:br>
              <a:rPr lang="en-GB" b="1" dirty="0"/>
            </a:br>
            <a:r>
              <a:rPr lang="en-GB" b="1" dirty="0"/>
              <a:t/>
            </a:r>
            <a:br>
              <a:rPr lang="en-GB" b="1" dirty="0"/>
            </a:br>
            <a:r>
              <a:rPr lang="en-GB" dirty="0"/>
              <a:t>Highlight strengths in green on the revision checklist. These areas should be re-capped. Highlight in amber or red areas you found more challenging. More </a:t>
            </a:r>
            <a:br>
              <a:rPr lang="en-GB" dirty="0"/>
            </a:br>
            <a:r>
              <a:rPr lang="en-GB" dirty="0"/>
              <a:t>in-depth revision can be done for these areas.</a:t>
            </a:r>
            <a:br>
              <a:rPr lang="en-GB" dirty="0"/>
            </a:br>
            <a:endParaRPr lang="en-GB" dirty="0"/>
          </a:p>
          <a:p>
            <a:r>
              <a:rPr lang="en-GB" dirty="0"/>
              <a:t/>
            </a:r>
            <a:br>
              <a:rPr lang="en-GB" dirty="0"/>
            </a:br>
            <a:r>
              <a:rPr lang="en-GB" dirty="0"/>
              <a:t/>
            </a:r>
            <a:br>
              <a:rPr lang="en-GB" dirty="0"/>
            </a:br>
            <a:endParaRPr lang="en-GB" dirty="0"/>
          </a:p>
          <a:p>
            <a:endParaRPr lang="en-GB" dirty="0"/>
          </a:p>
          <a:p>
            <a:endParaRPr lang="en-GB" sz="2400" dirty="0">
              <a:solidFill>
                <a:srgbClr val="0070C0"/>
              </a:solidFill>
            </a:endParaRPr>
          </a:p>
        </p:txBody>
      </p:sp>
      <p:sp>
        <p:nvSpPr>
          <p:cNvPr id="42" name="TextBox 41"/>
          <p:cNvSpPr txBox="1"/>
          <p:nvPr/>
        </p:nvSpPr>
        <p:spPr>
          <a:xfrm>
            <a:off x="9101138" y="4283659"/>
            <a:ext cx="2336800" cy="261610"/>
          </a:xfrm>
          <a:prstGeom prst="rect">
            <a:avLst/>
          </a:prstGeom>
          <a:noFill/>
        </p:spPr>
        <p:txBody>
          <a:bodyPr wrap="square" rtlCol="0">
            <a:spAutoFit/>
          </a:bodyPr>
          <a:lstStyle/>
          <a:p>
            <a:r>
              <a:rPr lang="en-GB" sz="1050" b="1" dirty="0">
                <a:solidFill>
                  <a:schemeClr val="bg1"/>
                </a:solidFill>
              </a:rPr>
              <a:t>Gymnastics</a:t>
            </a:r>
          </a:p>
        </p:txBody>
      </p:sp>
      <p:pic>
        <p:nvPicPr>
          <p:cNvPr id="8" name="Picture 7"/>
          <p:cNvPicPr>
            <a:picLocks noChangeAspect="1"/>
          </p:cNvPicPr>
          <p:nvPr/>
        </p:nvPicPr>
        <p:blipFill>
          <a:blip r:embed="rId5"/>
          <a:stretch>
            <a:fillRect/>
          </a:stretch>
        </p:blipFill>
        <p:spPr>
          <a:xfrm>
            <a:off x="7966322" y="2083881"/>
            <a:ext cx="3194760" cy="2740655"/>
          </a:xfrm>
          <a:prstGeom prst="rect">
            <a:avLst/>
          </a:prstGeom>
        </p:spPr>
      </p:pic>
    </p:spTree>
    <p:extLst>
      <p:ext uri="{BB962C8B-B14F-4D97-AF65-F5344CB8AC3E}">
        <p14:creationId xmlns:p14="http://schemas.microsoft.com/office/powerpoint/2010/main" val="617668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pPr algn="r"/>
            <a:r>
              <a:rPr lang="en-GB" sz="2400" dirty="0">
                <a:solidFill>
                  <a:schemeClr val="bg1">
                    <a:lumMod val="65000"/>
                  </a:schemeClr>
                </a:solidFill>
                <a:latin typeface="Century Gothic" pitchFamily="34" charset="0"/>
              </a:rPr>
              <a:t>Higher Engineering Science</a:t>
            </a:r>
          </a:p>
        </p:txBody>
      </p:sp>
      <p:sp>
        <p:nvSpPr>
          <p:cNvPr id="3" name="TextBox 2"/>
          <p:cNvSpPr txBox="1"/>
          <p:nvPr/>
        </p:nvSpPr>
        <p:spPr>
          <a:xfrm>
            <a:off x="1485900" y="1177383"/>
            <a:ext cx="10312400" cy="7294305"/>
          </a:xfrm>
          <a:prstGeom prst="rect">
            <a:avLst/>
          </a:prstGeom>
          <a:noFill/>
        </p:spPr>
        <p:txBody>
          <a:bodyPr wrap="square" rtlCol="0">
            <a:spAutoFit/>
          </a:bodyPr>
          <a:lstStyle/>
          <a:p>
            <a:r>
              <a:rPr lang="en-GB" sz="2400" dirty="0">
                <a:solidFill>
                  <a:srgbClr val="0070C0"/>
                </a:solidFill>
              </a:rPr>
              <a:t>Resources for Studying Higher Engineering Science</a:t>
            </a:r>
            <a:br>
              <a:rPr lang="en-GB" sz="2400" dirty="0">
                <a:solidFill>
                  <a:srgbClr val="0070C0"/>
                </a:solidFill>
              </a:rPr>
            </a:br>
            <a:r>
              <a:rPr lang="en-GB" sz="2400" dirty="0">
                <a:solidFill>
                  <a:srgbClr val="0070C0"/>
                </a:solidFill>
              </a:rPr>
              <a:t/>
            </a:r>
            <a:br>
              <a:rPr lang="en-GB" sz="2400" dirty="0">
                <a:solidFill>
                  <a:srgbClr val="0070C0"/>
                </a:solidFill>
              </a:rPr>
            </a:br>
            <a:r>
              <a:rPr lang="en-GB" b="1" dirty="0"/>
              <a:t>Books</a:t>
            </a:r>
          </a:p>
          <a:p>
            <a:r>
              <a:rPr lang="en-GB" dirty="0"/>
              <a:t/>
            </a:r>
            <a:br>
              <a:rPr lang="en-GB" dirty="0"/>
            </a:br>
            <a:r>
              <a:rPr lang="en-GB" dirty="0"/>
              <a:t>Bright Red Study Guides – Higher Engineering Science</a:t>
            </a:r>
            <a:br>
              <a:rPr lang="en-GB" dirty="0"/>
            </a:br>
            <a:r>
              <a:rPr lang="en-GB" dirty="0"/>
              <a:t/>
            </a:r>
            <a:br>
              <a:rPr lang="en-GB" dirty="0"/>
            </a:br>
            <a:r>
              <a:rPr lang="en-GB" dirty="0"/>
              <a:t>This is available online and in all major book stores RRP £12.99</a:t>
            </a:r>
            <a:br>
              <a:rPr lang="en-GB" dirty="0"/>
            </a:br>
            <a:r>
              <a:rPr lang="en-GB" dirty="0"/>
              <a:t/>
            </a:r>
            <a:br>
              <a:rPr lang="en-GB" dirty="0"/>
            </a:br>
            <a:endParaRPr lang="en-GB" dirty="0"/>
          </a:p>
          <a:p>
            <a:r>
              <a:rPr lang="en-GB" b="1" dirty="0"/>
              <a:t>Past Papers </a:t>
            </a:r>
            <a:br>
              <a:rPr lang="en-GB" b="1" dirty="0"/>
            </a:br>
            <a:r>
              <a:rPr lang="en-GB" b="1" dirty="0"/>
              <a:t/>
            </a:r>
            <a:br>
              <a:rPr lang="en-GB" b="1" dirty="0"/>
            </a:br>
            <a:r>
              <a:rPr lang="en-GB" dirty="0"/>
              <a:t>SQA past papers are available alongside the making schemes on the </a:t>
            </a:r>
            <a:br>
              <a:rPr lang="en-GB" dirty="0"/>
            </a:br>
            <a:r>
              <a:rPr lang="en-GB" dirty="0"/>
              <a:t>SQA website or via the link below:</a:t>
            </a:r>
            <a:br>
              <a:rPr lang="en-GB" dirty="0"/>
            </a:br>
            <a:r>
              <a:rPr lang="en-GB" dirty="0"/>
              <a:t/>
            </a:r>
            <a:br>
              <a:rPr lang="en-GB" dirty="0"/>
            </a:br>
            <a:r>
              <a:rPr lang="en-GB" dirty="0">
                <a:hlinkClick r:id="rId3"/>
              </a:rPr>
              <a:t>SQA Past Papers</a:t>
            </a:r>
            <a:endParaRPr lang="en-GB" dirty="0"/>
          </a:p>
          <a:p>
            <a:r>
              <a:rPr lang="en-GB" dirty="0"/>
              <a:t/>
            </a:r>
            <a:br>
              <a:rPr lang="en-GB" dirty="0"/>
            </a:br>
            <a:r>
              <a:rPr lang="en-GB" dirty="0"/>
              <a:t>Online Resources - </a:t>
            </a:r>
            <a:r>
              <a:rPr lang="en-GB" dirty="0">
                <a:hlinkClick r:id="rId4"/>
              </a:rPr>
              <a:t>YouTube Tutorials</a:t>
            </a:r>
            <a:r>
              <a:rPr lang="en-GB" dirty="0"/>
              <a:t> or </a:t>
            </a:r>
            <a:r>
              <a:rPr lang="en-GB" dirty="0">
                <a:hlinkClick r:id="rId5"/>
              </a:rPr>
              <a:t>Engineering 101</a:t>
            </a:r>
            <a:r>
              <a:rPr lang="en-GB" dirty="0"/>
              <a:t/>
            </a:r>
            <a:br>
              <a:rPr lang="en-GB" dirty="0"/>
            </a:br>
            <a:endParaRPr lang="en-GB" dirty="0"/>
          </a:p>
          <a:p>
            <a:r>
              <a:rPr lang="en-GB" dirty="0"/>
              <a:t/>
            </a:r>
            <a:br>
              <a:rPr lang="en-GB" dirty="0"/>
            </a:br>
            <a:endParaRPr lang="en-GB" dirty="0"/>
          </a:p>
          <a:p>
            <a:r>
              <a:rPr lang="en-GB" dirty="0"/>
              <a:t/>
            </a:r>
            <a:br>
              <a:rPr lang="en-GB" dirty="0"/>
            </a:br>
            <a:r>
              <a:rPr lang="en-GB" dirty="0"/>
              <a:t/>
            </a:r>
            <a:br>
              <a:rPr lang="en-GB" dirty="0"/>
            </a:br>
            <a:endParaRPr lang="en-GB" dirty="0"/>
          </a:p>
          <a:p>
            <a:endParaRPr lang="en-GB" dirty="0"/>
          </a:p>
          <a:p>
            <a:endParaRPr lang="en-GB" sz="2400" dirty="0">
              <a:solidFill>
                <a:srgbClr val="0070C0"/>
              </a:solidFill>
            </a:endParaRPr>
          </a:p>
        </p:txBody>
      </p:sp>
      <p:sp>
        <p:nvSpPr>
          <p:cNvPr id="42" name="TextBox 41"/>
          <p:cNvSpPr txBox="1"/>
          <p:nvPr/>
        </p:nvSpPr>
        <p:spPr>
          <a:xfrm>
            <a:off x="9101138" y="4283659"/>
            <a:ext cx="2336800" cy="261610"/>
          </a:xfrm>
          <a:prstGeom prst="rect">
            <a:avLst/>
          </a:prstGeom>
          <a:noFill/>
        </p:spPr>
        <p:txBody>
          <a:bodyPr wrap="square" rtlCol="0">
            <a:spAutoFit/>
          </a:bodyPr>
          <a:lstStyle/>
          <a:p>
            <a:r>
              <a:rPr lang="en-GB" sz="1050" b="1" dirty="0">
                <a:solidFill>
                  <a:schemeClr val="bg1"/>
                </a:solidFill>
              </a:rPr>
              <a:t>Gymnastics</a:t>
            </a:r>
          </a:p>
        </p:txBody>
      </p:sp>
      <p:pic>
        <p:nvPicPr>
          <p:cNvPr id="7" name="Picture 6"/>
          <p:cNvPicPr>
            <a:picLocks noChangeAspect="1"/>
          </p:cNvPicPr>
          <p:nvPr/>
        </p:nvPicPr>
        <p:blipFill>
          <a:blip r:embed="rId6"/>
          <a:stretch>
            <a:fillRect/>
          </a:stretch>
        </p:blipFill>
        <p:spPr>
          <a:xfrm rot="1647283">
            <a:off x="9487309" y="3015931"/>
            <a:ext cx="1979584" cy="2797064"/>
          </a:xfrm>
          <a:prstGeom prst="rect">
            <a:avLst/>
          </a:prstGeom>
          <a:ln>
            <a:solidFill>
              <a:schemeClr val="tx1"/>
            </a:solidFill>
          </a:ln>
        </p:spPr>
      </p:pic>
      <p:pic>
        <p:nvPicPr>
          <p:cNvPr id="1026" name="Picture 2" descr="https://www.brightredpublishing.co.uk/shop/content/images/thumbs/0000230_cfe-higher-engineering-science.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8014" y="1774934"/>
            <a:ext cx="2030636" cy="28720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392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pPr algn="r"/>
            <a:r>
              <a:rPr lang="en-GB" sz="2400" dirty="0">
                <a:solidFill>
                  <a:schemeClr val="bg1">
                    <a:lumMod val="65000"/>
                  </a:schemeClr>
                </a:solidFill>
                <a:latin typeface="Century Gothic" pitchFamily="34" charset="0"/>
              </a:rPr>
              <a:t>Higher Engineering Science</a:t>
            </a:r>
          </a:p>
        </p:txBody>
      </p:sp>
      <p:sp>
        <p:nvSpPr>
          <p:cNvPr id="3" name="TextBox 2"/>
          <p:cNvSpPr txBox="1"/>
          <p:nvPr/>
        </p:nvSpPr>
        <p:spPr>
          <a:xfrm>
            <a:off x="1485900" y="951915"/>
            <a:ext cx="10312400" cy="8156079"/>
          </a:xfrm>
          <a:prstGeom prst="rect">
            <a:avLst/>
          </a:prstGeom>
          <a:noFill/>
        </p:spPr>
        <p:txBody>
          <a:bodyPr wrap="square" rtlCol="0">
            <a:spAutoFit/>
          </a:bodyPr>
          <a:lstStyle/>
          <a:p>
            <a:r>
              <a:rPr lang="en-GB" sz="2400" dirty="0">
                <a:solidFill>
                  <a:srgbClr val="0070C0"/>
                </a:solidFill>
              </a:rPr>
              <a:t>Resources for Studying Higher Engineering Science</a:t>
            </a:r>
            <a:br>
              <a:rPr lang="en-GB" sz="2400" dirty="0">
                <a:solidFill>
                  <a:srgbClr val="0070C0"/>
                </a:solidFill>
              </a:rPr>
            </a:br>
            <a:r>
              <a:rPr lang="en-GB" sz="2400" dirty="0">
                <a:solidFill>
                  <a:srgbClr val="0070C0"/>
                </a:solidFill>
              </a:rPr>
              <a:t/>
            </a:r>
            <a:br>
              <a:rPr lang="en-GB" sz="2400" dirty="0">
                <a:solidFill>
                  <a:srgbClr val="0070C0"/>
                </a:solidFill>
              </a:rPr>
            </a:br>
            <a:r>
              <a:rPr lang="en-GB" sz="1600" b="1" dirty="0"/>
              <a:t>Class Notes </a:t>
            </a:r>
          </a:p>
          <a:p>
            <a:r>
              <a:rPr lang="en-GB" sz="1600" dirty="0"/>
              <a:t/>
            </a:r>
            <a:br>
              <a:rPr lang="en-GB" sz="1600" dirty="0"/>
            </a:br>
            <a:r>
              <a:rPr lang="en-GB" sz="1600" dirty="0"/>
              <a:t>Course notes provided throughout the year by your teacher can be used to help you revise each unit of work covered in class.</a:t>
            </a:r>
            <a:br>
              <a:rPr lang="en-GB" sz="1600" dirty="0"/>
            </a:br>
            <a:endParaRPr lang="en-GB" sz="1600" dirty="0"/>
          </a:p>
          <a:p>
            <a:r>
              <a:rPr lang="en-GB" sz="1600" b="1" dirty="0"/>
              <a:t>Microsoft Teams and OneNote</a:t>
            </a:r>
            <a:br>
              <a:rPr lang="en-GB" sz="1600" b="1" dirty="0"/>
            </a:br>
            <a:r>
              <a:rPr lang="en-GB" sz="1600" b="1" dirty="0"/>
              <a:t/>
            </a:r>
            <a:br>
              <a:rPr lang="en-GB" sz="1600" b="1" dirty="0"/>
            </a:br>
            <a:r>
              <a:rPr lang="en-GB" sz="1600" dirty="0"/>
              <a:t>Accessing Microsoft Teams via Glow will enable you to gain </a:t>
            </a:r>
            <a:br>
              <a:rPr lang="en-GB" sz="1600" dirty="0"/>
            </a:br>
            <a:r>
              <a:rPr lang="en-GB" sz="1600" dirty="0"/>
              <a:t>access to digital copes of class notes and PowerPoint </a:t>
            </a:r>
            <a:br>
              <a:rPr lang="en-GB" sz="1600" dirty="0"/>
            </a:br>
            <a:r>
              <a:rPr lang="en-GB" sz="1600" dirty="0"/>
              <a:t>presentations they are organised in Channels by topic.</a:t>
            </a:r>
            <a:br>
              <a:rPr lang="en-GB" sz="1600" dirty="0"/>
            </a:br>
            <a:r>
              <a:rPr lang="en-GB" sz="1600" dirty="0"/>
              <a:t>All notes are contained in the files section. </a:t>
            </a:r>
            <a:br>
              <a:rPr lang="en-GB" sz="1600" dirty="0"/>
            </a:br>
            <a:r>
              <a:rPr lang="en-GB" sz="1600" dirty="0"/>
              <a:t/>
            </a:r>
            <a:br>
              <a:rPr lang="en-GB" sz="1600" dirty="0"/>
            </a:br>
            <a:r>
              <a:rPr lang="en-GB" sz="1600" dirty="0"/>
              <a:t>You can access old assignments that you have completed</a:t>
            </a:r>
            <a:br>
              <a:rPr lang="en-GB" sz="1600" dirty="0"/>
            </a:br>
            <a:r>
              <a:rPr lang="en-GB" sz="1600" dirty="0"/>
              <a:t> to see feedback and re-attempt tasks. </a:t>
            </a:r>
            <a:br>
              <a:rPr lang="en-GB" sz="1600" dirty="0"/>
            </a:br>
            <a:r>
              <a:rPr lang="en-GB" sz="1600" dirty="0"/>
              <a:t/>
            </a:r>
            <a:br>
              <a:rPr lang="en-GB" sz="1600" dirty="0"/>
            </a:br>
            <a:r>
              <a:rPr lang="en-GB" sz="1600" dirty="0"/>
              <a:t>OneNote which is accessed via Teams contains a variety of </a:t>
            </a:r>
            <a:br>
              <a:rPr lang="en-GB" sz="1600" dirty="0"/>
            </a:br>
            <a:r>
              <a:rPr lang="en-GB" sz="1600" dirty="0"/>
              <a:t>your course notes, revision materials and class work. </a:t>
            </a:r>
            <a:br>
              <a:rPr lang="en-GB" sz="1600" dirty="0"/>
            </a:br>
            <a:r>
              <a:rPr lang="en-GB" sz="1600" dirty="0"/>
              <a:t/>
            </a:r>
            <a:br>
              <a:rPr lang="en-GB" sz="1600" dirty="0"/>
            </a:br>
            <a:r>
              <a:rPr lang="en-GB" sz="2000" dirty="0"/>
              <a:t/>
            </a:r>
            <a:br>
              <a:rPr lang="en-GB" sz="2000" dirty="0"/>
            </a:br>
            <a:r>
              <a:rPr lang="en-GB" dirty="0"/>
              <a:t/>
            </a:r>
            <a:br>
              <a:rPr lang="en-GB" dirty="0"/>
            </a:br>
            <a:endParaRPr lang="en-GB" dirty="0"/>
          </a:p>
          <a:p>
            <a:r>
              <a:rPr lang="en-GB" dirty="0"/>
              <a:t/>
            </a:r>
            <a:br>
              <a:rPr lang="en-GB" dirty="0"/>
            </a:br>
            <a:endParaRPr lang="en-GB" dirty="0"/>
          </a:p>
          <a:p>
            <a:r>
              <a:rPr lang="en-GB" dirty="0"/>
              <a:t/>
            </a:r>
            <a:br>
              <a:rPr lang="en-GB" dirty="0"/>
            </a:br>
            <a:r>
              <a:rPr lang="en-GB" dirty="0"/>
              <a:t/>
            </a:r>
            <a:br>
              <a:rPr lang="en-GB" dirty="0"/>
            </a:br>
            <a:endParaRPr lang="en-GB" dirty="0"/>
          </a:p>
          <a:p>
            <a:endParaRPr lang="en-GB" dirty="0"/>
          </a:p>
          <a:p>
            <a:endParaRPr lang="en-GB" sz="2400" dirty="0">
              <a:solidFill>
                <a:srgbClr val="0070C0"/>
              </a:solidFill>
            </a:endParaRPr>
          </a:p>
        </p:txBody>
      </p:sp>
      <p:sp>
        <p:nvSpPr>
          <p:cNvPr id="42" name="TextBox 41"/>
          <p:cNvSpPr txBox="1"/>
          <p:nvPr/>
        </p:nvSpPr>
        <p:spPr>
          <a:xfrm>
            <a:off x="9101138" y="4283659"/>
            <a:ext cx="2336800" cy="261610"/>
          </a:xfrm>
          <a:prstGeom prst="rect">
            <a:avLst/>
          </a:prstGeom>
          <a:noFill/>
        </p:spPr>
        <p:txBody>
          <a:bodyPr wrap="square" rtlCol="0">
            <a:spAutoFit/>
          </a:bodyPr>
          <a:lstStyle/>
          <a:p>
            <a:r>
              <a:rPr lang="en-GB" sz="1050" b="1" dirty="0">
                <a:solidFill>
                  <a:schemeClr val="bg1"/>
                </a:solidFill>
              </a:rPr>
              <a:t>Gymnastics</a:t>
            </a:r>
          </a:p>
        </p:txBody>
      </p:sp>
      <p:pic>
        <p:nvPicPr>
          <p:cNvPr id="2" name="Picture 1"/>
          <p:cNvPicPr>
            <a:picLocks noChangeAspect="1"/>
          </p:cNvPicPr>
          <p:nvPr/>
        </p:nvPicPr>
        <p:blipFill>
          <a:blip r:embed="rId3"/>
          <a:stretch>
            <a:fillRect/>
          </a:stretch>
        </p:blipFill>
        <p:spPr>
          <a:xfrm>
            <a:off x="6825685" y="3596063"/>
            <a:ext cx="5008026" cy="2456945"/>
          </a:xfrm>
          <a:prstGeom prst="rect">
            <a:avLst/>
          </a:prstGeom>
        </p:spPr>
      </p:pic>
    </p:spTree>
    <p:extLst>
      <p:ext uri="{BB962C8B-B14F-4D97-AF65-F5344CB8AC3E}">
        <p14:creationId xmlns:p14="http://schemas.microsoft.com/office/powerpoint/2010/main" val="3394931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pPr algn="r"/>
            <a:r>
              <a:rPr lang="en-GB" sz="2400" dirty="0">
                <a:solidFill>
                  <a:schemeClr val="bg1">
                    <a:lumMod val="65000"/>
                  </a:schemeClr>
                </a:solidFill>
                <a:latin typeface="Century Gothic" pitchFamily="34" charset="0"/>
              </a:rPr>
              <a:t>Higher Engineering Science</a:t>
            </a:r>
          </a:p>
        </p:txBody>
      </p:sp>
      <p:sp>
        <p:nvSpPr>
          <p:cNvPr id="3" name="TextBox 2"/>
          <p:cNvSpPr txBox="1"/>
          <p:nvPr/>
        </p:nvSpPr>
        <p:spPr>
          <a:xfrm>
            <a:off x="1485900" y="1177383"/>
            <a:ext cx="10312400" cy="4708981"/>
          </a:xfrm>
          <a:prstGeom prst="rect">
            <a:avLst/>
          </a:prstGeom>
          <a:noFill/>
        </p:spPr>
        <p:txBody>
          <a:bodyPr wrap="square" lIns="91440" tIns="45720" rIns="91440" bIns="45720" rtlCol="0" anchor="t">
            <a:spAutoFit/>
          </a:bodyPr>
          <a:lstStyle/>
          <a:p>
            <a:r>
              <a:rPr lang="en-GB" sz="2400" dirty="0">
                <a:solidFill>
                  <a:srgbClr val="0070C0"/>
                </a:solidFill>
              </a:rPr>
              <a:t>Studying Methods and Techniques</a:t>
            </a:r>
            <a:br>
              <a:rPr lang="en-GB" sz="2400" dirty="0">
                <a:solidFill>
                  <a:srgbClr val="0070C0"/>
                </a:solidFill>
              </a:rPr>
            </a:br>
            <a:r>
              <a:rPr lang="en-GB" sz="2400" dirty="0">
                <a:solidFill>
                  <a:srgbClr val="0070C0"/>
                </a:solidFill>
              </a:rPr>
              <a:t/>
            </a:r>
            <a:br>
              <a:rPr lang="en-GB" sz="2400" dirty="0">
                <a:solidFill>
                  <a:srgbClr val="0070C0"/>
                </a:solidFill>
              </a:rPr>
            </a:br>
            <a:r>
              <a:rPr lang="en-GB" dirty="0"/>
              <a:t>Try to be active when you study, while reading is important it is not a technique on its own. Ensure you do ‘something’ with the information you have read.</a:t>
            </a:r>
            <a:br>
              <a:rPr lang="en-GB" dirty="0"/>
            </a:br>
            <a:r>
              <a:rPr lang="en-GB" dirty="0"/>
              <a:t/>
            </a:r>
            <a:br>
              <a:rPr lang="en-GB" dirty="0"/>
            </a:br>
            <a:r>
              <a:rPr lang="en-GB" dirty="0"/>
              <a:t>What is ‘something’ … </a:t>
            </a:r>
            <a:br>
              <a:rPr lang="en-GB" dirty="0"/>
            </a:br>
            <a:endParaRPr lang="en-GB" dirty="0"/>
          </a:p>
          <a:p>
            <a:r>
              <a:rPr lang="en-GB" b="1" dirty="0"/>
              <a:t>Colour Coding (Note Taking)</a:t>
            </a:r>
            <a:br>
              <a:rPr lang="en-GB" b="1" dirty="0"/>
            </a:br>
            <a:r>
              <a:rPr lang="en-GB" b="1" dirty="0"/>
              <a:t/>
            </a:r>
            <a:br>
              <a:rPr lang="en-GB" b="1" dirty="0"/>
            </a:br>
            <a:r>
              <a:rPr lang="en-GB" dirty="0"/>
              <a:t>Write down in your own words what you have read. By </a:t>
            </a:r>
            <a:br>
              <a:rPr lang="en-GB" dirty="0"/>
            </a:br>
            <a:r>
              <a:rPr lang="en-GB" dirty="0"/>
              <a:t>doing this you are showing an understanding of your </a:t>
            </a:r>
            <a:br>
              <a:rPr lang="en-GB" dirty="0"/>
            </a:br>
            <a:r>
              <a:rPr lang="en-GB" dirty="0"/>
              <a:t>reading. </a:t>
            </a:r>
            <a:br>
              <a:rPr lang="en-GB" dirty="0"/>
            </a:br>
            <a:r>
              <a:rPr lang="en-GB" dirty="0"/>
              <a:t/>
            </a:r>
            <a:br>
              <a:rPr lang="en-GB" dirty="0"/>
            </a:br>
            <a:r>
              <a:rPr lang="en-GB" dirty="0"/>
              <a:t>Note taking can be colour coded for example, </a:t>
            </a:r>
            <a:r>
              <a:rPr lang="en-GB" dirty="0" smtClean="0"/>
              <a:t>this could be used in </a:t>
            </a:r>
          </a:p>
          <a:p>
            <a:r>
              <a:rPr lang="en-GB" dirty="0" smtClean="0"/>
              <a:t>Mechanisms to identify different directions of movement. </a:t>
            </a:r>
            <a:r>
              <a:rPr lang="en-GB" dirty="0"/>
              <a:t/>
            </a:r>
            <a:br>
              <a:rPr lang="en-GB" dirty="0"/>
            </a:br>
            <a:endParaRPr lang="en-GB" dirty="0" smtClean="0"/>
          </a:p>
        </p:txBody>
      </p:sp>
      <p:sp>
        <p:nvSpPr>
          <p:cNvPr id="42" name="TextBox 41"/>
          <p:cNvSpPr txBox="1"/>
          <p:nvPr/>
        </p:nvSpPr>
        <p:spPr>
          <a:xfrm>
            <a:off x="9101138" y="4283659"/>
            <a:ext cx="2336800" cy="261610"/>
          </a:xfrm>
          <a:prstGeom prst="rect">
            <a:avLst/>
          </a:prstGeom>
          <a:noFill/>
        </p:spPr>
        <p:txBody>
          <a:bodyPr wrap="square" rtlCol="0">
            <a:spAutoFit/>
          </a:bodyPr>
          <a:lstStyle/>
          <a:p>
            <a:r>
              <a:rPr lang="en-GB" sz="1050" b="1" dirty="0">
                <a:solidFill>
                  <a:schemeClr val="bg1"/>
                </a:solidFill>
              </a:rPr>
              <a:t>Gymnastics</a:t>
            </a:r>
          </a:p>
        </p:txBody>
      </p:sp>
    </p:spTree>
    <p:extLst>
      <p:ext uri="{BB962C8B-B14F-4D97-AF65-F5344CB8AC3E}">
        <p14:creationId xmlns:p14="http://schemas.microsoft.com/office/powerpoint/2010/main" val="2409635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pPr algn="r"/>
            <a:r>
              <a:rPr lang="en-GB" sz="2400" dirty="0">
                <a:solidFill>
                  <a:schemeClr val="bg1">
                    <a:lumMod val="65000"/>
                  </a:schemeClr>
                </a:solidFill>
                <a:latin typeface="Century Gothic" pitchFamily="34" charset="0"/>
              </a:rPr>
              <a:t>Higher Engineering Science</a:t>
            </a:r>
          </a:p>
        </p:txBody>
      </p:sp>
      <p:sp>
        <p:nvSpPr>
          <p:cNvPr id="3" name="TextBox 2"/>
          <p:cNvSpPr txBox="1"/>
          <p:nvPr/>
        </p:nvSpPr>
        <p:spPr>
          <a:xfrm>
            <a:off x="1485900" y="1177383"/>
            <a:ext cx="6593388" cy="9879628"/>
          </a:xfrm>
          <a:prstGeom prst="rect">
            <a:avLst/>
          </a:prstGeom>
          <a:noFill/>
        </p:spPr>
        <p:txBody>
          <a:bodyPr wrap="square" rtlCol="0">
            <a:spAutoFit/>
          </a:bodyPr>
          <a:lstStyle/>
          <a:p>
            <a:r>
              <a:rPr lang="en-GB" sz="2400" dirty="0">
                <a:solidFill>
                  <a:srgbClr val="0070C0"/>
                </a:solidFill>
              </a:rPr>
              <a:t>Studying Methods and Techniques</a:t>
            </a:r>
            <a:br>
              <a:rPr lang="en-GB" sz="2400" dirty="0">
                <a:solidFill>
                  <a:srgbClr val="0070C0"/>
                </a:solidFill>
              </a:rPr>
            </a:br>
            <a:r>
              <a:rPr lang="en-GB" sz="2400" dirty="0">
                <a:solidFill>
                  <a:srgbClr val="0070C0"/>
                </a:solidFill>
              </a:rPr>
              <a:t/>
            </a:r>
            <a:br>
              <a:rPr lang="en-GB" sz="2400" dirty="0">
                <a:solidFill>
                  <a:srgbClr val="0070C0"/>
                </a:solidFill>
              </a:rPr>
            </a:br>
            <a:r>
              <a:rPr lang="en-GB" b="1" dirty="0"/>
              <a:t>Mind Maps (Note Taking)</a:t>
            </a:r>
            <a:br>
              <a:rPr lang="en-GB" b="1" dirty="0"/>
            </a:br>
            <a:r>
              <a:rPr lang="en-GB" b="1" dirty="0"/>
              <a:t/>
            </a:r>
            <a:br>
              <a:rPr lang="en-GB" b="1" dirty="0"/>
            </a:br>
            <a:r>
              <a:rPr lang="en-GB" sz="1600" dirty="0"/>
              <a:t>Mind maps can be more effective than other brainstorming and linear note-taking methods for a number of reasons; mind maps link and group concepts together through natural associations. This helps generate more ideas, find deeper meaning in your subject, and also prompt you to fill in more or find what you're missing.</a:t>
            </a:r>
            <a:br>
              <a:rPr lang="en-GB" sz="1600" dirty="0"/>
            </a:br>
            <a:r>
              <a:rPr lang="en-GB" sz="1600" dirty="0"/>
              <a:t/>
            </a:r>
            <a:br>
              <a:rPr lang="en-GB" sz="1600" dirty="0"/>
            </a:br>
            <a:r>
              <a:rPr lang="en-GB" sz="1600" dirty="0"/>
              <a:t>See opposite for example of for Op-Amps.</a:t>
            </a:r>
            <a:r>
              <a:rPr lang="en-GB" dirty="0"/>
              <a:t/>
            </a:r>
            <a:br>
              <a:rPr lang="en-GB" dirty="0"/>
            </a:br>
            <a:r>
              <a:rPr lang="en-GB" b="1" dirty="0"/>
              <a:t/>
            </a:r>
            <a:br>
              <a:rPr lang="en-GB" b="1" dirty="0"/>
            </a:br>
            <a:r>
              <a:rPr lang="en-GB" b="1" dirty="0"/>
              <a:t>Flash Cards (Note Taking)</a:t>
            </a:r>
            <a:br>
              <a:rPr lang="en-GB" b="1" dirty="0"/>
            </a:br>
            <a:r>
              <a:rPr lang="en-GB" b="1" dirty="0"/>
              <a:t/>
            </a:r>
            <a:br>
              <a:rPr lang="en-GB" b="1" dirty="0"/>
            </a:br>
            <a:r>
              <a:rPr lang="en-GB" sz="1600" dirty="0"/>
              <a:t>Create flash cards and use them to play memory games. Get people to ask you questions regarding the information on the cards. You can find revision cards for Design and Manufacture here:</a:t>
            </a:r>
            <a:r>
              <a:rPr lang="en-GB" dirty="0"/>
              <a:t/>
            </a:r>
            <a:br>
              <a:rPr lang="en-GB" dirty="0"/>
            </a:br>
            <a:r>
              <a:rPr lang="en-GB" dirty="0"/>
              <a:t/>
            </a:r>
            <a:br>
              <a:rPr lang="en-GB" dirty="0"/>
            </a:br>
            <a:r>
              <a:rPr lang="en-GB" dirty="0">
                <a:hlinkClick r:id="rId3"/>
              </a:rPr>
              <a:t>Higher Engineering Science Flashcards</a:t>
            </a:r>
            <a:r>
              <a:rPr lang="en-GB" dirty="0"/>
              <a:t/>
            </a:r>
            <a:br>
              <a:rPr lang="en-GB" dirty="0"/>
            </a:br>
            <a:r>
              <a:rPr lang="en-GB" dirty="0"/>
              <a:t/>
            </a:r>
            <a:br>
              <a:rPr lang="en-GB" dirty="0"/>
            </a:br>
            <a:r>
              <a:rPr lang="en-GB" sz="1600" dirty="0"/>
              <a:t>This may inspire you to make your own too. </a:t>
            </a:r>
            <a:r>
              <a:rPr lang="en-GB" b="1" dirty="0"/>
              <a:t/>
            </a:r>
            <a:br>
              <a:rPr lang="en-GB" b="1" dirty="0"/>
            </a:br>
            <a:r>
              <a:rPr lang="en-GB" b="1" dirty="0"/>
              <a:t/>
            </a:r>
            <a:br>
              <a:rPr lang="en-GB" b="1" dirty="0"/>
            </a:br>
            <a:r>
              <a:rPr lang="en-GB" b="1" dirty="0"/>
              <a:t/>
            </a:r>
            <a:br>
              <a:rPr lang="en-GB" b="1" dirty="0"/>
            </a:br>
            <a:r>
              <a:rPr lang="en-GB" b="1" dirty="0"/>
              <a:t/>
            </a:r>
            <a:br>
              <a:rPr lang="en-GB" b="1" dirty="0"/>
            </a:br>
            <a:r>
              <a:rPr lang="en-GB" dirty="0"/>
              <a:t/>
            </a:r>
            <a:br>
              <a:rPr lang="en-GB" dirty="0"/>
            </a:br>
            <a:r>
              <a:rPr lang="en-GB" dirty="0"/>
              <a:t/>
            </a:r>
            <a:br>
              <a:rPr lang="en-GB" dirty="0"/>
            </a:br>
            <a:r>
              <a:rPr lang="en-GB" dirty="0"/>
              <a:t/>
            </a:r>
            <a:br>
              <a:rPr lang="en-GB" dirty="0"/>
            </a:br>
            <a:endParaRPr lang="en-GB" dirty="0"/>
          </a:p>
          <a:p>
            <a:r>
              <a:rPr lang="en-GB" dirty="0"/>
              <a:t/>
            </a:r>
            <a:br>
              <a:rPr lang="en-GB" dirty="0"/>
            </a:br>
            <a:endParaRPr lang="en-GB" dirty="0"/>
          </a:p>
          <a:p>
            <a:r>
              <a:rPr lang="en-GB" dirty="0"/>
              <a:t/>
            </a:r>
            <a:br>
              <a:rPr lang="en-GB" dirty="0"/>
            </a:br>
            <a:r>
              <a:rPr lang="en-GB" dirty="0"/>
              <a:t/>
            </a:r>
            <a:br>
              <a:rPr lang="en-GB" dirty="0"/>
            </a:br>
            <a:endParaRPr lang="en-GB" dirty="0"/>
          </a:p>
          <a:p>
            <a:endParaRPr lang="en-GB" dirty="0"/>
          </a:p>
          <a:p>
            <a:endParaRPr lang="en-GB" sz="2400" dirty="0">
              <a:solidFill>
                <a:srgbClr val="0070C0"/>
              </a:solidFill>
            </a:endParaRPr>
          </a:p>
        </p:txBody>
      </p:sp>
      <p:sp>
        <p:nvSpPr>
          <p:cNvPr id="42" name="TextBox 41"/>
          <p:cNvSpPr txBox="1"/>
          <p:nvPr/>
        </p:nvSpPr>
        <p:spPr>
          <a:xfrm>
            <a:off x="9101138" y="4283659"/>
            <a:ext cx="2336800" cy="261610"/>
          </a:xfrm>
          <a:prstGeom prst="rect">
            <a:avLst/>
          </a:prstGeom>
          <a:noFill/>
        </p:spPr>
        <p:txBody>
          <a:bodyPr wrap="square" rtlCol="0">
            <a:spAutoFit/>
          </a:bodyPr>
          <a:lstStyle/>
          <a:p>
            <a:r>
              <a:rPr lang="en-GB" sz="1050" b="1" dirty="0">
                <a:solidFill>
                  <a:schemeClr val="bg1"/>
                </a:solidFill>
              </a:rPr>
              <a:t>Gymnastics</a:t>
            </a:r>
          </a:p>
        </p:txBody>
      </p:sp>
      <p:pic>
        <p:nvPicPr>
          <p:cNvPr id="3074" name="Picture 2" descr="https://encrypted-tbn0.gstatic.com/images?q=tbn:ANd9GcS-fFCljQ9JAHrVZzxLpwKifFjMPMKGeHaXZ3u1hoY7znbdYIWAUK1_HtcfUsk:https://l.imgt.es/resource-preview-imgs/469b6967-12e3-42a6-8cce-0a5e6ca8bd73%252FFlashCardsCover.crop_266x200_17%252C0.preview.jpg%3Fprofile%3Dmax500x190&amp;s"/>
          <p:cNvPicPr>
            <a:picLocks noChangeAspect="1" noChangeArrowheads="1"/>
          </p:cNvPicPr>
          <p:nvPr/>
        </p:nvPicPr>
        <p:blipFill rotWithShape="1">
          <a:blip r:embed="rId4">
            <a:extLst>
              <a:ext uri="{28A0092B-C50C-407E-A947-70E740481C1C}">
                <a14:useLocalDpi xmlns:a14="http://schemas.microsoft.com/office/drawing/2010/main" val="0"/>
              </a:ext>
            </a:extLst>
          </a:blip>
          <a:srcRect r="4695"/>
          <a:stretch/>
        </p:blipFill>
        <p:spPr bwMode="auto">
          <a:xfrm rot="20581277">
            <a:off x="9044469" y="4779612"/>
            <a:ext cx="1819600" cy="14378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400" y="1482519"/>
            <a:ext cx="3367285" cy="2586351"/>
          </a:xfrm>
          <a:prstGeom prst="rect">
            <a:avLst/>
          </a:prstGeom>
        </p:spPr>
      </p:pic>
    </p:spTree>
    <p:extLst>
      <p:ext uri="{BB962C8B-B14F-4D97-AF65-F5344CB8AC3E}">
        <p14:creationId xmlns:p14="http://schemas.microsoft.com/office/powerpoint/2010/main" val="512199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pPr algn="r"/>
            <a:r>
              <a:rPr lang="en-GB" sz="2400" dirty="0">
                <a:solidFill>
                  <a:schemeClr val="bg1">
                    <a:lumMod val="65000"/>
                  </a:schemeClr>
                </a:solidFill>
                <a:latin typeface="Century Gothic" pitchFamily="34" charset="0"/>
              </a:rPr>
              <a:t>Higher Engineering Science</a:t>
            </a:r>
          </a:p>
        </p:txBody>
      </p:sp>
      <p:sp>
        <p:nvSpPr>
          <p:cNvPr id="3" name="TextBox 2"/>
          <p:cNvSpPr txBox="1"/>
          <p:nvPr/>
        </p:nvSpPr>
        <p:spPr>
          <a:xfrm>
            <a:off x="1485900" y="1177383"/>
            <a:ext cx="6831382" cy="9417963"/>
          </a:xfrm>
          <a:prstGeom prst="rect">
            <a:avLst/>
          </a:prstGeom>
          <a:noFill/>
        </p:spPr>
        <p:txBody>
          <a:bodyPr wrap="square" rtlCol="0">
            <a:spAutoFit/>
          </a:bodyPr>
          <a:lstStyle/>
          <a:p>
            <a:r>
              <a:rPr lang="en-GB" sz="2400" dirty="0">
                <a:solidFill>
                  <a:srgbClr val="0070C0"/>
                </a:solidFill>
              </a:rPr>
              <a:t>Studying Methods and Techniques</a:t>
            </a:r>
            <a:br>
              <a:rPr lang="en-GB" sz="2400" dirty="0">
                <a:solidFill>
                  <a:srgbClr val="0070C0"/>
                </a:solidFill>
              </a:rPr>
            </a:br>
            <a:endParaRPr lang="en-GB" sz="2400" dirty="0">
              <a:solidFill>
                <a:srgbClr val="0070C0"/>
              </a:solidFill>
            </a:endParaRPr>
          </a:p>
          <a:p>
            <a:r>
              <a:rPr lang="en-GB" b="1" dirty="0"/>
              <a:t>Flow charts and Diagrams </a:t>
            </a:r>
          </a:p>
          <a:p>
            <a:endParaRPr lang="en-GB" sz="2400" dirty="0">
              <a:solidFill>
                <a:srgbClr val="0070C0"/>
              </a:solidFill>
            </a:endParaRPr>
          </a:p>
          <a:p>
            <a:r>
              <a:rPr lang="en-GB" dirty="0"/>
              <a:t>Flow charts are a visual way to remember</a:t>
            </a:r>
            <a:br>
              <a:rPr lang="en-GB" dirty="0"/>
            </a:br>
            <a:r>
              <a:rPr lang="en-GB" dirty="0"/>
              <a:t>information. They can help you remember a </a:t>
            </a:r>
            <a:br>
              <a:rPr lang="en-GB" dirty="0"/>
            </a:br>
            <a:r>
              <a:rPr lang="en-GB" dirty="0"/>
              <a:t>path or a process. </a:t>
            </a:r>
            <a:br>
              <a:rPr lang="en-GB" dirty="0"/>
            </a:br>
            <a:r>
              <a:rPr lang="en-GB" dirty="0"/>
              <a:t/>
            </a:r>
            <a:br>
              <a:rPr lang="en-GB" dirty="0"/>
            </a:br>
            <a:r>
              <a:rPr lang="en-GB" dirty="0"/>
              <a:t>See example opposite for Engineering Science. </a:t>
            </a:r>
            <a:endParaRPr lang="en-GB" sz="2400" dirty="0">
              <a:solidFill>
                <a:srgbClr val="0070C0"/>
              </a:solidFill>
            </a:endParaRPr>
          </a:p>
          <a:p>
            <a:r>
              <a:rPr lang="en-GB" sz="2400" dirty="0">
                <a:solidFill>
                  <a:srgbClr val="0070C0"/>
                </a:solidFill>
              </a:rPr>
              <a:t/>
            </a:r>
            <a:br>
              <a:rPr lang="en-GB" sz="2400" dirty="0">
                <a:solidFill>
                  <a:srgbClr val="0070C0"/>
                </a:solidFill>
              </a:rPr>
            </a:br>
            <a:r>
              <a:rPr lang="en-GB" b="1" dirty="0"/>
              <a:t>Memory Place </a:t>
            </a:r>
            <a:br>
              <a:rPr lang="en-GB" b="1" dirty="0"/>
            </a:br>
            <a:r>
              <a:rPr lang="en-GB" b="1" dirty="0"/>
              <a:t/>
            </a:r>
            <a:br>
              <a:rPr lang="en-GB" b="1" dirty="0"/>
            </a:br>
            <a:r>
              <a:rPr lang="en-GB" dirty="0"/>
              <a:t>All it means is visualising a familiar</a:t>
            </a:r>
            <a:r>
              <a:rPr lang="en-GB" b="1" dirty="0"/>
              <a:t> place</a:t>
            </a:r>
            <a:r>
              <a:rPr lang="en-GB" dirty="0"/>
              <a:t>, such as your home, and imagining a particular route through your home, taking in key features. You then </a:t>
            </a:r>
            <a:r>
              <a:rPr lang="en-GB" b="1" dirty="0"/>
              <a:t>place</a:t>
            </a:r>
            <a:r>
              <a:rPr lang="en-GB" dirty="0"/>
              <a:t> topics or information you want to remember at these key points in the house, which leads to associated </a:t>
            </a:r>
            <a:r>
              <a:rPr lang="en-GB" b="1" dirty="0"/>
              <a:t>memory</a:t>
            </a:r>
            <a:r>
              <a:rPr lang="en-GB" dirty="0"/>
              <a:t>. The last step is to practice mentally walking this route through your home until you have retained the information.</a:t>
            </a:r>
            <a:r>
              <a:rPr lang="en-GB" b="1" dirty="0"/>
              <a:t/>
            </a:r>
            <a:br>
              <a:rPr lang="en-GB" b="1" dirty="0"/>
            </a:br>
            <a:r>
              <a:rPr lang="en-GB" b="1" dirty="0"/>
              <a:t/>
            </a:r>
            <a:br>
              <a:rPr lang="en-GB" b="1" dirty="0"/>
            </a:br>
            <a:r>
              <a:rPr lang="en-GB" b="1" dirty="0"/>
              <a:t/>
            </a:r>
            <a:br>
              <a:rPr lang="en-GB" b="1" dirty="0"/>
            </a:br>
            <a:r>
              <a:rPr lang="en-GB" b="1" dirty="0"/>
              <a:t/>
            </a:r>
            <a:br>
              <a:rPr lang="en-GB" b="1" dirty="0"/>
            </a:br>
            <a:r>
              <a:rPr lang="en-GB" dirty="0"/>
              <a:t/>
            </a:r>
            <a:br>
              <a:rPr lang="en-GB" dirty="0"/>
            </a:br>
            <a:r>
              <a:rPr lang="en-GB" dirty="0"/>
              <a:t/>
            </a:r>
            <a:br>
              <a:rPr lang="en-GB" dirty="0"/>
            </a:br>
            <a:r>
              <a:rPr lang="en-GB" dirty="0"/>
              <a:t/>
            </a:r>
            <a:br>
              <a:rPr lang="en-GB" dirty="0"/>
            </a:br>
            <a:endParaRPr lang="en-GB" dirty="0"/>
          </a:p>
          <a:p>
            <a:r>
              <a:rPr lang="en-GB" dirty="0"/>
              <a:t/>
            </a:r>
            <a:br>
              <a:rPr lang="en-GB" dirty="0"/>
            </a:br>
            <a:endParaRPr lang="en-GB" dirty="0"/>
          </a:p>
          <a:p>
            <a:r>
              <a:rPr lang="en-GB" dirty="0"/>
              <a:t/>
            </a:r>
            <a:br>
              <a:rPr lang="en-GB" dirty="0"/>
            </a:br>
            <a:r>
              <a:rPr lang="en-GB" dirty="0"/>
              <a:t/>
            </a:r>
            <a:br>
              <a:rPr lang="en-GB" dirty="0"/>
            </a:br>
            <a:endParaRPr lang="en-GB" dirty="0"/>
          </a:p>
          <a:p>
            <a:endParaRPr lang="en-GB" dirty="0"/>
          </a:p>
          <a:p>
            <a:endParaRPr lang="en-GB" sz="2400" dirty="0">
              <a:solidFill>
                <a:srgbClr val="0070C0"/>
              </a:solidFill>
            </a:endParaRPr>
          </a:p>
        </p:txBody>
      </p:sp>
      <p:sp>
        <p:nvSpPr>
          <p:cNvPr id="42" name="TextBox 41"/>
          <p:cNvSpPr txBox="1"/>
          <p:nvPr/>
        </p:nvSpPr>
        <p:spPr>
          <a:xfrm>
            <a:off x="9101138" y="4283659"/>
            <a:ext cx="2336800" cy="261610"/>
          </a:xfrm>
          <a:prstGeom prst="rect">
            <a:avLst/>
          </a:prstGeom>
          <a:noFill/>
        </p:spPr>
        <p:txBody>
          <a:bodyPr wrap="square" rtlCol="0">
            <a:spAutoFit/>
          </a:bodyPr>
          <a:lstStyle/>
          <a:p>
            <a:r>
              <a:rPr lang="en-GB" sz="1050" b="1" dirty="0">
                <a:solidFill>
                  <a:schemeClr val="bg1"/>
                </a:solidFill>
              </a:rPr>
              <a:t>Gymnastics</a:t>
            </a:r>
          </a:p>
        </p:txBody>
      </p:sp>
      <p:pic>
        <p:nvPicPr>
          <p:cNvPr id="8" name="Picture 7"/>
          <p:cNvPicPr>
            <a:picLocks noChangeAspect="1"/>
          </p:cNvPicPr>
          <p:nvPr/>
        </p:nvPicPr>
        <p:blipFill rotWithShape="1">
          <a:blip r:embed="rId3"/>
          <a:srcRect l="16439" t="58260" r="69075" b="26452"/>
          <a:stretch/>
        </p:blipFill>
        <p:spPr>
          <a:xfrm rot="695285">
            <a:off x="8296621" y="4814529"/>
            <a:ext cx="933055" cy="487924"/>
          </a:xfrm>
          <a:prstGeom prst="rect">
            <a:avLst/>
          </a:prstGeom>
        </p:spPr>
      </p:pic>
      <p:pic>
        <p:nvPicPr>
          <p:cNvPr id="2" name="Picture 1">
            <a:hlinkClick r:id="rId4"/>
          </p:cNvPr>
          <p:cNvPicPr>
            <a:picLocks noChangeAspect="1"/>
          </p:cNvPicPr>
          <p:nvPr/>
        </p:nvPicPr>
        <p:blipFill rotWithShape="1">
          <a:blip r:embed="rId5"/>
          <a:srcRect l="2961" t="18051" r="37729" b="40254"/>
          <a:stretch/>
        </p:blipFill>
        <p:spPr>
          <a:xfrm>
            <a:off x="9209014" y="5181722"/>
            <a:ext cx="2452377" cy="1379207"/>
          </a:xfrm>
          <a:prstGeom prst="rect">
            <a:avLst/>
          </a:prstGeom>
        </p:spPr>
      </p:pic>
      <p:graphicFrame>
        <p:nvGraphicFramePr>
          <p:cNvPr id="7" name="Diagram 6"/>
          <p:cNvGraphicFramePr/>
          <p:nvPr>
            <p:extLst/>
          </p:nvPr>
        </p:nvGraphicFramePr>
        <p:xfrm>
          <a:off x="6827255" y="1255986"/>
          <a:ext cx="4834136" cy="27694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022467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r>
              <a:rPr lang="en-GB" sz="2400" dirty="0" smtClean="0">
                <a:solidFill>
                  <a:schemeClr val="bg1">
                    <a:lumMod val="65000"/>
                  </a:schemeClr>
                </a:solidFill>
                <a:latin typeface="Century Gothic" pitchFamily="34" charset="0"/>
              </a:rPr>
              <a:t>Study Skills </a:t>
            </a:r>
            <a:endParaRPr lang="en-GB" sz="2400" dirty="0">
              <a:solidFill>
                <a:schemeClr val="bg1">
                  <a:lumMod val="65000"/>
                </a:schemeClr>
              </a:solidFill>
              <a:latin typeface="Century Gothic" pitchFamily="34" charset="0"/>
            </a:endParaRPr>
          </a:p>
        </p:txBody>
      </p:sp>
      <p:sp>
        <p:nvSpPr>
          <p:cNvPr id="3" name="TextBox 2"/>
          <p:cNvSpPr txBox="1"/>
          <p:nvPr/>
        </p:nvSpPr>
        <p:spPr>
          <a:xfrm>
            <a:off x="1435100" y="1125590"/>
            <a:ext cx="9906000" cy="2677656"/>
          </a:xfrm>
          <a:prstGeom prst="rect">
            <a:avLst/>
          </a:prstGeom>
          <a:noFill/>
        </p:spPr>
        <p:txBody>
          <a:bodyPr wrap="square" rtlCol="0">
            <a:spAutoFit/>
          </a:bodyPr>
          <a:lstStyle/>
          <a:p>
            <a:r>
              <a:rPr lang="en-GB" b="1" dirty="0" smtClean="0"/>
              <a:t>Weekly Revision Timetable </a:t>
            </a:r>
            <a:br>
              <a:rPr lang="en-GB" b="1" dirty="0" smtClean="0"/>
            </a:br>
            <a:r>
              <a:rPr lang="en-GB" b="1" dirty="0" smtClean="0"/>
              <a:t/>
            </a:r>
            <a:br>
              <a:rPr lang="en-GB" b="1" dirty="0" smtClean="0"/>
            </a:br>
            <a:r>
              <a:rPr lang="en-GB" dirty="0" smtClean="0"/>
              <a:t/>
            </a:r>
            <a:br>
              <a:rPr lang="en-GB" dirty="0" smtClean="0"/>
            </a:br>
            <a:endParaRPr lang="en-GB" dirty="0" smtClean="0"/>
          </a:p>
          <a:p>
            <a:r>
              <a:rPr lang="en-GB" dirty="0" smtClean="0"/>
              <a:t/>
            </a:r>
            <a:br>
              <a:rPr lang="en-GB" dirty="0" smtClean="0"/>
            </a:br>
            <a:r>
              <a:rPr lang="en-GB" dirty="0" smtClean="0"/>
              <a:t/>
            </a:r>
            <a:br>
              <a:rPr lang="en-GB" dirty="0" smtClean="0"/>
            </a:br>
            <a:endParaRPr lang="en-GB" dirty="0" smtClean="0"/>
          </a:p>
          <a:p>
            <a:endParaRPr lang="en-GB" dirty="0" smtClean="0"/>
          </a:p>
          <a:p>
            <a:endParaRPr lang="en-GB" sz="2400" dirty="0">
              <a:solidFill>
                <a:srgbClr val="0070C0"/>
              </a:solidFill>
            </a:endParaRPr>
          </a:p>
        </p:txBody>
      </p:sp>
      <p:pic>
        <p:nvPicPr>
          <p:cNvPr id="7" name="Picture 6"/>
          <p:cNvPicPr>
            <a:picLocks noChangeAspect="1"/>
          </p:cNvPicPr>
          <p:nvPr/>
        </p:nvPicPr>
        <p:blipFill rotWithShape="1">
          <a:blip r:embed="rId3"/>
          <a:srcRect l="8229" t="28646" r="7604" b="17318"/>
          <a:stretch/>
        </p:blipFill>
        <p:spPr>
          <a:xfrm>
            <a:off x="1435100" y="1529408"/>
            <a:ext cx="10261600" cy="5270500"/>
          </a:xfrm>
          <a:prstGeom prst="rect">
            <a:avLst/>
          </a:prstGeom>
        </p:spPr>
      </p:pic>
    </p:spTree>
    <p:extLst>
      <p:ext uri="{BB962C8B-B14F-4D97-AF65-F5344CB8AC3E}">
        <p14:creationId xmlns:p14="http://schemas.microsoft.com/office/powerpoint/2010/main" val="24771383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a:xfrm>
            <a:off x="8806930" y="2015077"/>
            <a:ext cx="1093815" cy="1818621"/>
          </a:xfrm>
          <a:prstGeom prst="rightArrow">
            <a:avLst>
              <a:gd name="adj1" fmla="val 100000"/>
              <a:gd name="adj2" fmla="val 29983"/>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pPr algn="r"/>
            <a:r>
              <a:rPr lang="en-GB" sz="2400" dirty="0">
                <a:solidFill>
                  <a:schemeClr val="bg1">
                    <a:lumMod val="65000"/>
                  </a:schemeClr>
                </a:solidFill>
                <a:latin typeface="Century Gothic" pitchFamily="34" charset="0"/>
              </a:rPr>
              <a:t>Higher Engineering Science</a:t>
            </a:r>
          </a:p>
        </p:txBody>
      </p:sp>
      <p:sp>
        <p:nvSpPr>
          <p:cNvPr id="3" name="TextBox 2"/>
          <p:cNvSpPr txBox="1"/>
          <p:nvPr/>
        </p:nvSpPr>
        <p:spPr>
          <a:xfrm>
            <a:off x="1360640" y="1005738"/>
            <a:ext cx="6831382" cy="9787295"/>
          </a:xfrm>
          <a:prstGeom prst="rect">
            <a:avLst/>
          </a:prstGeom>
          <a:noFill/>
        </p:spPr>
        <p:txBody>
          <a:bodyPr wrap="square" lIns="91440" tIns="45720" rIns="91440" bIns="45720" rtlCol="0" anchor="t">
            <a:spAutoFit/>
          </a:bodyPr>
          <a:lstStyle/>
          <a:p>
            <a:r>
              <a:rPr lang="en-GB" sz="2400" dirty="0">
                <a:solidFill>
                  <a:srgbClr val="0070C0"/>
                </a:solidFill>
              </a:rPr>
              <a:t>Studying Methods and Techniques</a:t>
            </a:r>
            <a:br>
              <a:rPr lang="en-GB" sz="2400" dirty="0">
                <a:solidFill>
                  <a:srgbClr val="0070C0"/>
                </a:solidFill>
              </a:rPr>
            </a:br>
            <a:r>
              <a:rPr lang="en-GB" sz="2400" dirty="0">
                <a:solidFill>
                  <a:srgbClr val="0070C0"/>
                </a:solidFill>
              </a:rPr>
              <a:t/>
            </a:r>
            <a:br>
              <a:rPr lang="en-GB" sz="2400" dirty="0">
                <a:solidFill>
                  <a:srgbClr val="0070C0"/>
                </a:solidFill>
              </a:rPr>
            </a:br>
            <a:r>
              <a:rPr lang="en-GB" b="1" dirty="0"/>
              <a:t>Mnemonics</a:t>
            </a:r>
            <a:br>
              <a:rPr lang="en-GB" b="1" dirty="0"/>
            </a:br>
            <a:r>
              <a:rPr lang="en-GB" b="1" dirty="0"/>
              <a:t/>
            </a:r>
            <a:br>
              <a:rPr lang="en-GB" b="1" dirty="0"/>
            </a:br>
            <a:r>
              <a:rPr lang="en-GB" dirty="0"/>
              <a:t>A </a:t>
            </a:r>
            <a:r>
              <a:rPr lang="en-GB" b="1" dirty="0"/>
              <a:t>mnemonic</a:t>
            </a:r>
            <a:r>
              <a:rPr lang="en-GB" dirty="0"/>
              <a:t> is a tool that helps us remember certain facts or large amounts of information. They can come in the form of a song, rhyme, acronym, image, phrase, or sentence. </a:t>
            </a:r>
            <a:r>
              <a:rPr lang="en-GB" b="1" dirty="0"/>
              <a:t>Mnemonics</a:t>
            </a:r>
            <a:r>
              <a:rPr lang="en-GB" dirty="0"/>
              <a:t> help us remember facts and are particularly useful when the order of things is important.</a:t>
            </a:r>
            <a:br>
              <a:rPr lang="en-GB" dirty="0"/>
            </a:br>
            <a:r>
              <a:rPr lang="en-GB" dirty="0"/>
              <a:t>See example opposite for the design process.</a:t>
            </a:r>
            <a:br>
              <a:rPr lang="en-GB" dirty="0"/>
            </a:br>
            <a:r>
              <a:rPr lang="en-GB" dirty="0"/>
              <a:t/>
            </a:r>
            <a:br>
              <a:rPr lang="en-GB" dirty="0"/>
            </a:br>
            <a:r>
              <a:rPr lang="en-GB" sz="1400" dirty="0">
                <a:hlinkClick r:id="rId3"/>
              </a:rPr>
              <a:t>https://www.youtube.com/watch?v=Js5Tm1y0igY</a:t>
            </a:r>
            <a:r>
              <a:rPr lang="en-GB" sz="1400" dirty="0"/>
              <a:t> </a:t>
            </a:r>
            <a:r>
              <a:rPr lang="en-GB" b="1" dirty="0"/>
              <a:t/>
            </a:r>
            <a:br>
              <a:rPr lang="en-GB" b="1" dirty="0"/>
            </a:br>
            <a:r>
              <a:rPr lang="en-GB" b="1" dirty="0"/>
              <a:t/>
            </a:r>
            <a:br>
              <a:rPr lang="en-GB" b="1" dirty="0"/>
            </a:br>
            <a:r>
              <a:rPr lang="en-GB" b="1" dirty="0"/>
              <a:t>Revising with Others (Discussions, Q&amp;A)</a:t>
            </a:r>
            <a:br>
              <a:rPr lang="en-GB" b="1" dirty="0"/>
            </a:br>
            <a:r>
              <a:rPr lang="en-GB" b="1" dirty="0"/>
              <a:t/>
            </a:r>
            <a:br>
              <a:rPr lang="en-GB" b="1" dirty="0"/>
            </a:br>
            <a:r>
              <a:rPr lang="en-GB" dirty="0"/>
              <a:t>You can use Teams to have discussions with your classmates. You can also ask your teachers questions on here. </a:t>
            </a:r>
            <a:br>
              <a:rPr lang="en-GB" dirty="0"/>
            </a:br>
            <a:r>
              <a:rPr lang="en-GB" dirty="0"/>
              <a:t/>
            </a:r>
            <a:br>
              <a:rPr lang="en-GB" dirty="0"/>
            </a:br>
            <a:r>
              <a:rPr lang="en-GB" dirty="0"/>
              <a:t>You can create Kahoot’s or quizzes and share them with the members in your class. </a:t>
            </a:r>
            <a:r>
              <a:rPr lang="en-GB" b="1" dirty="0"/>
              <a:t/>
            </a:r>
            <a:br>
              <a:rPr lang="en-GB" b="1" dirty="0"/>
            </a:br>
            <a:r>
              <a:rPr lang="en-GB" b="1" dirty="0"/>
              <a:t/>
            </a:r>
            <a:br>
              <a:rPr lang="en-GB" b="1" dirty="0"/>
            </a:br>
            <a:r>
              <a:rPr lang="en-GB" b="1" dirty="0"/>
              <a:t/>
            </a:r>
            <a:br>
              <a:rPr lang="en-GB" b="1" dirty="0"/>
            </a:br>
            <a:r>
              <a:rPr lang="en-GB" b="1" dirty="0"/>
              <a:t/>
            </a:r>
            <a:br>
              <a:rPr lang="en-GB" b="1" dirty="0"/>
            </a:br>
            <a:r>
              <a:rPr lang="en-GB" dirty="0"/>
              <a:t/>
            </a:r>
            <a:br>
              <a:rPr lang="en-GB" dirty="0"/>
            </a:br>
            <a:r>
              <a:rPr lang="en-GB" dirty="0"/>
              <a:t/>
            </a:r>
            <a:br>
              <a:rPr lang="en-GB" dirty="0"/>
            </a:br>
            <a:r>
              <a:rPr lang="en-GB" dirty="0"/>
              <a:t/>
            </a:r>
            <a:br>
              <a:rPr lang="en-GB" dirty="0"/>
            </a:br>
            <a:endParaRPr lang="en-GB" dirty="0"/>
          </a:p>
          <a:p>
            <a:r>
              <a:rPr lang="en-GB" dirty="0"/>
              <a:t/>
            </a:r>
            <a:br>
              <a:rPr lang="en-GB" dirty="0"/>
            </a:br>
            <a:endParaRPr lang="en-GB" dirty="0"/>
          </a:p>
          <a:p>
            <a:r>
              <a:rPr lang="en-GB" dirty="0"/>
              <a:t/>
            </a:r>
            <a:br>
              <a:rPr lang="en-GB" dirty="0"/>
            </a:br>
            <a:r>
              <a:rPr lang="en-GB" dirty="0"/>
              <a:t/>
            </a:r>
            <a:br>
              <a:rPr lang="en-GB" dirty="0"/>
            </a:br>
            <a:endParaRPr lang="en-GB" dirty="0"/>
          </a:p>
          <a:p>
            <a:endParaRPr lang="en-GB" dirty="0"/>
          </a:p>
          <a:p>
            <a:endParaRPr lang="en-GB" sz="2400" dirty="0">
              <a:solidFill>
                <a:srgbClr val="0070C0"/>
              </a:solidFill>
            </a:endParaRPr>
          </a:p>
        </p:txBody>
      </p:sp>
      <p:sp>
        <p:nvSpPr>
          <p:cNvPr id="42" name="TextBox 41"/>
          <p:cNvSpPr txBox="1"/>
          <p:nvPr/>
        </p:nvSpPr>
        <p:spPr>
          <a:xfrm>
            <a:off x="9101138" y="4283659"/>
            <a:ext cx="2336800" cy="261610"/>
          </a:xfrm>
          <a:prstGeom prst="rect">
            <a:avLst/>
          </a:prstGeom>
          <a:noFill/>
        </p:spPr>
        <p:txBody>
          <a:bodyPr wrap="square" rtlCol="0">
            <a:spAutoFit/>
          </a:bodyPr>
          <a:lstStyle/>
          <a:p>
            <a:r>
              <a:rPr lang="en-GB" sz="1050" b="1" dirty="0">
                <a:solidFill>
                  <a:schemeClr val="bg1"/>
                </a:solidFill>
              </a:rPr>
              <a:t>Gymnastics</a:t>
            </a:r>
          </a:p>
        </p:txBody>
      </p:sp>
      <p:sp>
        <p:nvSpPr>
          <p:cNvPr id="2" name="TextBox 1"/>
          <p:cNvSpPr txBox="1"/>
          <p:nvPr/>
        </p:nvSpPr>
        <p:spPr>
          <a:xfrm>
            <a:off x="8806930" y="2233260"/>
            <a:ext cx="3898637" cy="1600438"/>
          </a:xfrm>
          <a:prstGeom prst="rect">
            <a:avLst/>
          </a:prstGeom>
          <a:noFill/>
        </p:spPr>
        <p:txBody>
          <a:bodyPr wrap="square" rtlCol="0">
            <a:spAutoFit/>
          </a:bodyPr>
          <a:lstStyle/>
          <a:p>
            <a:r>
              <a:rPr lang="en-GB" sz="1400" dirty="0">
                <a:solidFill>
                  <a:srgbClr val="FF0000"/>
                </a:solidFill>
              </a:rPr>
              <a:t>S</a:t>
            </a:r>
            <a:r>
              <a:rPr lang="en-GB" sz="1400" dirty="0"/>
              <a:t>hould 	    </a:t>
            </a:r>
            <a:r>
              <a:rPr lang="en-GB" sz="1400" dirty="0">
                <a:solidFill>
                  <a:srgbClr val="FF0000"/>
                </a:solidFill>
              </a:rPr>
              <a:t>Strength </a:t>
            </a:r>
            <a:r>
              <a:rPr lang="en-GB" sz="1400" dirty="0"/>
              <a:t/>
            </a:r>
            <a:br>
              <a:rPr lang="en-GB" sz="1400" dirty="0"/>
            </a:br>
            <a:r>
              <a:rPr lang="en-GB" sz="1400" dirty="0">
                <a:solidFill>
                  <a:srgbClr val="FFC000"/>
                </a:solidFill>
              </a:rPr>
              <a:t>E</a:t>
            </a:r>
            <a:r>
              <a:rPr lang="en-GB" sz="1400" dirty="0"/>
              <a:t>veryone	    </a:t>
            </a:r>
            <a:r>
              <a:rPr lang="en-GB" sz="1400" dirty="0">
                <a:solidFill>
                  <a:srgbClr val="FFC000"/>
                </a:solidFill>
              </a:rPr>
              <a:t>Elasticity </a:t>
            </a:r>
            <a:r>
              <a:rPr lang="en-GB" sz="1400" dirty="0"/>
              <a:t/>
            </a:r>
            <a:br>
              <a:rPr lang="en-GB" sz="1400" dirty="0"/>
            </a:br>
            <a:r>
              <a:rPr lang="en-GB" sz="1400" dirty="0">
                <a:solidFill>
                  <a:srgbClr val="00B050"/>
                </a:solidFill>
              </a:rPr>
              <a:t>P</a:t>
            </a:r>
            <a:r>
              <a:rPr lang="en-GB" sz="1400" dirty="0"/>
              <a:t>lay</a:t>
            </a:r>
            <a:r>
              <a:rPr lang="en-GB" sz="1400" dirty="0">
                <a:solidFill>
                  <a:srgbClr val="00B050"/>
                </a:solidFill>
              </a:rPr>
              <a:t>	</a:t>
            </a:r>
            <a:r>
              <a:rPr lang="en-GB" sz="1400" dirty="0"/>
              <a:t>    </a:t>
            </a:r>
            <a:r>
              <a:rPr lang="en-GB" sz="1400" dirty="0">
                <a:solidFill>
                  <a:srgbClr val="00B050"/>
                </a:solidFill>
              </a:rPr>
              <a:t>Plasticity </a:t>
            </a:r>
            <a:r>
              <a:rPr lang="en-GB" sz="1400" dirty="0"/>
              <a:t/>
            </a:r>
            <a:br>
              <a:rPr lang="en-GB" sz="1400" dirty="0"/>
            </a:br>
            <a:r>
              <a:rPr lang="en-GB" sz="1400" dirty="0">
                <a:solidFill>
                  <a:srgbClr val="0070C0"/>
                </a:solidFill>
              </a:rPr>
              <a:t>D</a:t>
            </a:r>
            <a:r>
              <a:rPr lang="en-GB" sz="1400" dirty="0"/>
              <a:t>ominoes	    </a:t>
            </a:r>
            <a:r>
              <a:rPr lang="en-GB" sz="1400" dirty="0">
                <a:solidFill>
                  <a:srgbClr val="0070C0"/>
                </a:solidFill>
              </a:rPr>
              <a:t>Ductility</a:t>
            </a:r>
            <a:r>
              <a:rPr lang="en-GB" sz="1400" dirty="0"/>
              <a:t/>
            </a:r>
            <a:br>
              <a:rPr lang="en-GB" sz="1400" dirty="0"/>
            </a:br>
            <a:r>
              <a:rPr lang="en-GB" sz="1400" dirty="0">
                <a:solidFill>
                  <a:srgbClr val="7030A0"/>
                </a:solidFill>
              </a:rPr>
              <a:t>B</a:t>
            </a:r>
            <a:r>
              <a:rPr lang="en-GB" sz="1400" dirty="0"/>
              <a:t>y 	    </a:t>
            </a:r>
            <a:r>
              <a:rPr lang="en-GB" sz="1400" dirty="0">
                <a:solidFill>
                  <a:srgbClr val="7030A0"/>
                </a:solidFill>
              </a:rPr>
              <a:t>Brittleness </a:t>
            </a:r>
            <a:r>
              <a:rPr lang="en-GB" sz="1400" dirty="0"/>
              <a:t/>
            </a:r>
            <a:br>
              <a:rPr lang="en-GB" sz="1400" dirty="0"/>
            </a:br>
            <a:r>
              <a:rPr lang="en-GB" sz="1400" dirty="0">
                <a:solidFill>
                  <a:srgbClr val="FF66FF"/>
                </a:solidFill>
              </a:rPr>
              <a:t>M</a:t>
            </a:r>
            <a:r>
              <a:rPr lang="en-GB" sz="1400" dirty="0"/>
              <a:t>oonlight	    </a:t>
            </a:r>
            <a:r>
              <a:rPr lang="en-GB" sz="1400" dirty="0">
                <a:solidFill>
                  <a:srgbClr val="FF66FF"/>
                </a:solidFill>
              </a:rPr>
              <a:t>Malleability</a:t>
            </a:r>
            <a:r>
              <a:rPr lang="en-GB" sz="1400" dirty="0"/>
              <a:t/>
            </a:r>
            <a:br>
              <a:rPr lang="en-GB" sz="1400" dirty="0"/>
            </a:br>
            <a:r>
              <a:rPr lang="en-GB" sz="1400" dirty="0"/>
              <a:t>	</a:t>
            </a:r>
            <a:endParaRPr lang="en-GB" sz="1400" dirty="0">
              <a:solidFill>
                <a:srgbClr val="663300"/>
              </a:solidFill>
            </a:endParaRPr>
          </a:p>
        </p:txBody>
      </p:sp>
      <p:pic>
        <p:nvPicPr>
          <p:cNvPr id="2050" name="Picture 2" descr="Group discussions lead to more extreme vi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1138" y="5193163"/>
            <a:ext cx="2000032" cy="1539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8013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pPr algn="r"/>
            <a:r>
              <a:rPr lang="en-GB" sz="2400" dirty="0">
                <a:solidFill>
                  <a:schemeClr val="bg1">
                    <a:lumMod val="65000"/>
                  </a:schemeClr>
                </a:solidFill>
                <a:latin typeface="Century Gothic" pitchFamily="34" charset="0"/>
              </a:rPr>
              <a:t>Higher Engineering Science</a:t>
            </a:r>
          </a:p>
        </p:txBody>
      </p:sp>
      <p:sp>
        <p:nvSpPr>
          <p:cNvPr id="3" name="TextBox 2"/>
          <p:cNvSpPr txBox="1"/>
          <p:nvPr/>
        </p:nvSpPr>
        <p:spPr>
          <a:xfrm>
            <a:off x="1360640" y="1005738"/>
            <a:ext cx="10336060" cy="8679299"/>
          </a:xfrm>
          <a:prstGeom prst="rect">
            <a:avLst/>
          </a:prstGeom>
          <a:noFill/>
        </p:spPr>
        <p:txBody>
          <a:bodyPr wrap="square" rtlCol="0">
            <a:spAutoFit/>
          </a:bodyPr>
          <a:lstStyle/>
          <a:p>
            <a:r>
              <a:rPr lang="en-GB" sz="2400" dirty="0">
                <a:solidFill>
                  <a:srgbClr val="0070C0"/>
                </a:solidFill>
              </a:rPr>
              <a:t>Studying Methods and Techniques</a:t>
            </a:r>
            <a:br>
              <a:rPr lang="en-GB" sz="2400" dirty="0">
                <a:solidFill>
                  <a:srgbClr val="0070C0"/>
                </a:solidFill>
              </a:rPr>
            </a:br>
            <a:r>
              <a:rPr lang="en-GB" sz="2400" dirty="0">
                <a:solidFill>
                  <a:srgbClr val="0070C0"/>
                </a:solidFill>
              </a:rPr>
              <a:t/>
            </a:r>
            <a:br>
              <a:rPr lang="en-GB" sz="2400" dirty="0">
                <a:solidFill>
                  <a:srgbClr val="0070C0"/>
                </a:solidFill>
              </a:rPr>
            </a:br>
            <a:r>
              <a:rPr lang="en-GB" dirty="0"/>
              <a:t>Now that you have studied the course content. Now try to apply the knowledge you have learned by answering SQA past paper or revision questions. </a:t>
            </a:r>
            <a:r>
              <a:rPr lang="en-GB" dirty="0">
                <a:solidFill>
                  <a:srgbClr val="FF0000"/>
                </a:solidFill>
              </a:rPr>
              <a:t>(Remember you will be given a data booklet for use in exams/ assignments with all the formulae and other technical information you will need. Make sure you are familiar with it - </a:t>
            </a:r>
            <a:r>
              <a:rPr lang="en-GB" dirty="0">
                <a:solidFill>
                  <a:srgbClr val="FF0000"/>
                </a:solidFill>
                <a:hlinkClick r:id="rId3"/>
              </a:rPr>
              <a:t>Data Booklet</a:t>
            </a:r>
            <a:r>
              <a:rPr lang="en-GB" dirty="0">
                <a:solidFill>
                  <a:srgbClr val="FF0000"/>
                </a:solidFill>
              </a:rPr>
              <a:t> 	  </a:t>
            </a:r>
            <a:r>
              <a:rPr lang="en-GB" b="1" dirty="0"/>
              <a:t/>
            </a:r>
            <a:br>
              <a:rPr lang="en-GB" b="1" dirty="0"/>
            </a:br>
            <a:endParaRPr lang="en-GB" b="1" dirty="0"/>
          </a:p>
          <a:p>
            <a:pPr marL="457200" indent="-457200">
              <a:buFont typeface="+mj-lt"/>
              <a:buAutoNum type="arabicPeriod"/>
            </a:pPr>
            <a:r>
              <a:rPr lang="en-GB" dirty="0"/>
              <a:t>You can start by answering the exam style questions in open book conditions. Having your study materials close by to help you. </a:t>
            </a:r>
            <a:br>
              <a:rPr lang="en-GB" dirty="0"/>
            </a:br>
            <a:endParaRPr lang="en-GB" dirty="0"/>
          </a:p>
          <a:p>
            <a:pPr marL="342900" indent="-342900">
              <a:buFont typeface="+mj-lt"/>
              <a:buAutoNum type="arabicPeriod"/>
            </a:pPr>
            <a:r>
              <a:rPr lang="en-GB" dirty="0"/>
              <a:t>Now try to answer them under closed book conditions. Checking your answers against the marking instructions. </a:t>
            </a:r>
            <a:br>
              <a:rPr lang="en-GB" dirty="0"/>
            </a:br>
            <a:endParaRPr lang="en-GB" dirty="0"/>
          </a:p>
          <a:p>
            <a:pPr marL="342900" indent="-342900">
              <a:buFont typeface="+mj-lt"/>
              <a:buAutoNum type="arabicPeriod"/>
            </a:pPr>
            <a:r>
              <a:rPr lang="en-GB" dirty="0"/>
              <a:t>Next time yourself – try to finish the questions under the time frame of the final exam. </a:t>
            </a:r>
            <a:br>
              <a:rPr lang="en-GB" dirty="0"/>
            </a:br>
            <a:r>
              <a:rPr lang="en-GB" dirty="0"/>
              <a:t/>
            </a:r>
            <a:br>
              <a:rPr lang="en-GB" dirty="0"/>
            </a:br>
            <a:r>
              <a:rPr lang="en-GB" b="1" dirty="0"/>
              <a:t/>
            </a:r>
            <a:br>
              <a:rPr lang="en-GB" b="1" dirty="0"/>
            </a:br>
            <a:endParaRPr lang="en-GB" b="1" dirty="0"/>
          </a:p>
          <a:p>
            <a:pPr lvl="5"/>
            <a:r>
              <a:rPr lang="en-GB" b="1" dirty="0"/>
              <a:t>But before you so this lets look at the command words used by SQA …</a:t>
            </a:r>
            <a:br>
              <a:rPr lang="en-GB" b="1" dirty="0"/>
            </a:br>
            <a:r>
              <a:rPr lang="en-GB" b="1" dirty="0"/>
              <a:t/>
            </a:r>
            <a:br>
              <a:rPr lang="en-GB" b="1" dirty="0"/>
            </a:br>
            <a:r>
              <a:rPr lang="en-GB" dirty="0"/>
              <a:t/>
            </a:r>
            <a:br>
              <a:rPr lang="en-GB" dirty="0"/>
            </a:br>
            <a:r>
              <a:rPr lang="en-GB" dirty="0"/>
              <a:t/>
            </a:r>
            <a:br>
              <a:rPr lang="en-GB" dirty="0"/>
            </a:br>
            <a:r>
              <a:rPr lang="en-GB" dirty="0"/>
              <a:t/>
            </a:r>
            <a:br>
              <a:rPr lang="en-GB" dirty="0"/>
            </a:br>
            <a:endParaRPr lang="en-GB" dirty="0"/>
          </a:p>
          <a:p>
            <a:r>
              <a:rPr lang="en-GB" dirty="0"/>
              <a:t/>
            </a:r>
            <a:br>
              <a:rPr lang="en-GB" dirty="0"/>
            </a:br>
            <a:endParaRPr lang="en-GB" dirty="0"/>
          </a:p>
          <a:p>
            <a:r>
              <a:rPr lang="en-GB" dirty="0"/>
              <a:t/>
            </a:r>
            <a:br>
              <a:rPr lang="en-GB" dirty="0"/>
            </a:br>
            <a:r>
              <a:rPr lang="en-GB" dirty="0"/>
              <a:t/>
            </a:r>
            <a:br>
              <a:rPr lang="en-GB" dirty="0"/>
            </a:br>
            <a:endParaRPr lang="en-GB" dirty="0"/>
          </a:p>
          <a:p>
            <a:endParaRPr lang="en-GB" dirty="0"/>
          </a:p>
          <a:p>
            <a:endParaRPr lang="en-GB" sz="2400" dirty="0">
              <a:solidFill>
                <a:srgbClr val="0070C0"/>
              </a:solidFill>
            </a:endParaRPr>
          </a:p>
        </p:txBody>
      </p:sp>
      <p:pic>
        <p:nvPicPr>
          <p:cNvPr id="2" name="Picture 1"/>
          <p:cNvPicPr>
            <a:picLocks noChangeAspect="1"/>
          </p:cNvPicPr>
          <p:nvPr/>
        </p:nvPicPr>
        <p:blipFill>
          <a:blip r:embed="rId4">
            <a:biLevel thresh="75000"/>
          </a:blip>
          <a:stretch>
            <a:fillRect/>
          </a:stretch>
        </p:blipFill>
        <p:spPr>
          <a:xfrm>
            <a:off x="1944216" y="5286201"/>
            <a:ext cx="1335140" cy="1335140"/>
          </a:xfrm>
          <a:prstGeom prst="rect">
            <a:avLst/>
          </a:prstGeom>
        </p:spPr>
      </p:pic>
    </p:spTree>
    <p:extLst>
      <p:ext uri="{BB962C8B-B14F-4D97-AF65-F5344CB8AC3E}">
        <p14:creationId xmlns:p14="http://schemas.microsoft.com/office/powerpoint/2010/main" val="17633907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pPr algn="r"/>
            <a:r>
              <a:rPr lang="en-GB" sz="2400" dirty="0">
                <a:solidFill>
                  <a:schemeClr val="bg1">
                    <a:lumMod val="65000"/>
                  </a:schemeClr>
                </a:solidFill>
                <a:latin typeface="Century Gothic" pitchFamily="34" charset="0"/>
              </a:rPr>
              <a:t>Higher Engineering Science</a:t>
            </a:r>
          </a:p>
        </p:txBody>
      </p:sp>
      <p:sp>
        <p:nvSpPr>
          <p:cNvPr id="3" name="TextBox 2"/>
          <p:cNvSpPr txBox="1"/>
          <p:nvPr/>
        </p:nvSpPr>
        <p:spPr>
          <a:xfrm>
            <a:off x="1360640" y="1005738"/>
            <a:ext cx="10336060" cy="11726287"/>
          </a:xfrm>
          <a:prstGeom prst="rect">
            <a:avLst/>
          </a:prstGeom>
          <a:noFill/>
        </p:spPr>
        <p:txBody>
          <a:bodyPr wrap="square" lIns="91440" tIns="45720" rIns="91440" bIns="45720" rtlCol="0" anchor="t">
            <a:spAutoFit/>
          </a:bodyPr>
          <a:lstStyle/>
          <a:p>
            <a:r>
              <a:rPr lang="en-GB" sz="2400" dirty="0">
                <a:solidFill>
                  <a:srgbClr val="0070C0"/>
                </a:solidFill>
              </a:rPr>
              <a:t>SQA Command Words</a:t>
            </a:r>
            <a:br>
              <a:rPr lang="en-GB" sz="2400" dirty="0">
                <a:solidFill>
                  <a:srgbClr val="0070C0"/>
                </a:solidFill>
              </a:rPr>
            </a:br>
            <a:endParaRPr lang="en-GB" sz="2400" dirty="0">
              <a:solidFill>
                <a:srgbClr val="0070C0"/>
              </a:solidFill>
            </a:endParaRPr>
          </a:p>
          <a:p>
            <a:r>
              <a:rPr lang="en-GB" dirty="0"/>
              <a:t>In SQA exams they use command words to indicate the type of response they are looking for the candidate to make. It is important to note at Higher level SQA do not accept bullet point answers. </a:t>
            </a:r>
            <a:br>
              <a:rPr lang="en-GB" dirty="0"/>
            </a:br>
            <a:r>
              <a:rPr lang="en-GB" sz="2400" dirty="0">
                <a:solidFill>
                  <a:srgbClr val="0070C0"/>
                </a:solidFill>
              </a:rPr>
              <a:t/>
            </a:r>
            <a:br>
              <a:rPr lang="en-GB" sz="2400" dirty="0">
                <a:solidFill>
                  <a:srgbClr val="0070C0"/>
                </a:solidFill>
              </a:rPr>
            </a:br>
            <a:r>
              <a:rPr lang="en-GB" b="1" dirty="0"/>
              <a:t>Calculate, state</a:t>
            </a:r>
            <a:r>
              <a:rPr lang="en-GB" dirty="0"/>
              <a:t>, </a:t>
            </a:r>
            <a:r>
              <a:rPr lang="en-GB" b="1" dirty="0"/>
              <a:t>describe</a:t>
            </a:r>
            <a:r>
              <a:rPr lang="en-GB" dirty="0"/>
              <a:t> and </a:t>
            </a:r>
            <a:r>
              <a:rPr lang="en-GB" b="1" dirty="0"/>
              <a:t>explain</a:t>
            </a:r>
            <a:r>
              <a:rPr lang="en-GB" dirty="0"/>
              <a:t> command words are used at Higher level Engineering Science. See examples below. </a:t>
            </a:r>
          </a:p>
          <a:p>
            <a:r>
              <a:rPr lang="en-GB" dirty="0"/>
              <a:t/>
            </a:r>
            <a:br>
              <a:rPr lang="en-GB" dirty="0"/>
            </a:br>
            <a:r>
              <a:rPr lang="en-GB" dirty="0"/>
              <a:t/>
            </a:r>
            <a:br>
              <a:rPr lang="en-GB" dirty="0"/>
            </a:br>
            <a:endParaRPr lang="en-GB" dirty="0"/>
          </a:p>
          <a:p>
            <a:endParaRPr lang="en-GB" dirty="0"/>
          </a:p>
          <a:p>
            <a:endParaRPr lang="en-GB" dirty="0"/>
          </a:p>
          <a:p>
            <a:r>
              <a:rPr lang="en-GB" dirty="0"/>
              <a:t/>
            </a:r>
            <a:br>
              <a:rPr lang="en-GB" dirty="0"/>
            </a:br>
            <a:r>
              <a:rPr lang="en-GB" dirty="0"/>
              <a:t>We will look at each of the following command words in depth and provide you with an example of expected responses:</a:t>
            </a:r>
          </a:p>
          <a:p>
            <a:pPr marL="1200150" lvl="2" indent="-285750">
              <a:buFont typeface="Arial" panose="020B0604020202020204" pitchFamily="34" charset="0"/>
              <a:buChar char="•"/>
            </a:pPr>
            <a:r>
              <a:rPr lang="en-GB" dirty="0">
                <a:cs typeface="Calibri"/>
              </a:rPr>
              <a:t>Calculate</a:t>
            </a:r>
            <a:endParaRPr lang="en-GB" dirty="0"/>
          </a:p>
          <a:p>
            <a:pPr marL="1200150" lvl="2" indent="-285750">
              <a:buFont typeface="Arial" panose="020B0604020202020204" pitchFamily="34" charset="0"/>
              <a:buChar char="•"/>
            </a:pPr>
            <a:r>
              <a:rPr lang="en-GB" dirty="0"/>
              <a:t>Describe </a:t>
            </a:r>
            <a:endParaRPr lang="en-GB" dirty="0">
              <a:cs typeface="Calibri" panose="020F0502020204030204"/>
            </a:endParaRPr>
          </a:p>
          <a:p>
            <a:pPr marL="1200150" lvl="2" indent="-285750">
              <a:buFont typeface="Arial" panose="020B0604020202020204" pitchFamily="34" charset="0"/>
              <a:buChar char="•"/>
            </a:pPr>
            <a:r>
              <a:rPr lang="en-GB" dirty="0"/>
              <a:t>Explain </a:t>
            </a:r>
          </a:p>
          <a:p>
            <a:r>
              <a:rPr lang="en-GB" dirty="0"/>
              <a:t/>
            </a:r>
            <a:br>
              <a:rPr lang="en-GB" dirty="0"/>
            </a:br>
            <a:r>
              <a:rPr lang="en-GB" dirty="0"/>
              <a:t/>
            </a:r>
            <a:br>
              <a:rPr lang="en-GB" dirty="0"/>
            </a:br>
            <a:r>
              <a:rPr lang="en-GB" sz="2400" dirty="0">
                <a:solidFill>
                  <a:srgbClr val="0070C0"/>
                </a:solidFill>
              </a:rPr>
              <a:t/>
            </a:r>
            <a:br>
              <a:rPr lang="en-GB" sz="2400" dirty="0">
                <a:solidFill>
                  <a:srgbClr val="0070C0"/>
                </a:solidFill>
              </a:rPr>
            </a:br>
            <a:r>
              <a:rPr lang="en-GB" sz="2400" dirty="0">
                <a:solidFill>
                  <a:srgbClr val="0070C0"/>
                </a:solidFill>
              </a:rPr>
              <a:t/>
            </a:r>
            <a:br>
              <a:rPr lang="en-GB" sz="2400" dirty="0">
                <a:solidFill>
                  <a:srgbClr val="0070C0"/>
                </a:solidFill>
              </a:rPr>
            </a:br>
            <a:r>
              <a:rPr lang="en-GB" dirty="0"/>
              <a:t/>
            </a:r>
            <a:br>
              <a:rPr lang="en-GB" dirty="0"/>
            </a:br>
            <a:r>
              <a:rPr lang="en-GB" dirty="0"/>
              <a:t/>
            </a:r>
            <a:br>
              <a:rPr lang="en-GB" dirty="0"/>
            </a:br>
            <a:r>
              <a:rPr lang="en-GB" b="1" dirty="0"/>
              <a:t/>
            </a:r>
            <a:br>
              <a:rPr lang="en-GB" b="1" dirty="0"/>
            </a:br>
            <a:r>
              <a:rPr lang="en-GB" b="1" dirty="0"/>
              <a:t/>
            </a:r>
            <a:br>
              <a:rPr lang="en-GB" b="1" dirty="0"/>
            </a:br>
            <a:r>
              <a:rPr lang="en-GB" b="1" dirty="0"/>
              <a:t/>
            </a:r>
            <a:br>
              <a:rPr lang="en-GB" b="1" dirty="0"/>
            </a:br>
            <a:r>
              <a:rPr lang="en-GB" b="1" dirty="0"/>
              <a:t>			</a:t>
            </a:r>
            <a:br>
              <a:rPr lang="en-GB" b="1" dirty="0"/>
            </a:br>
            <a:r>
              <a:rPr lang="en-GB" b="1" dirty="0"/>
              <a:t/>
            </a:r>
            <a:br>
              <a:rPr lang="en-GB" b="1" dirty="0"/>
            </a:br>
            <a:r>
              <a:rPr lang="en-GB" dirty="0"/>
              <a:t/>
            </a:r>
            <a:br>
              <a:rPr lang="en-GB" dirty="0"/>
            </a:br>
            <a:r>
              <a:rPr lang="en-GB" dirty="0"/>
              <a:t/>
            </a:r>
            <a:br>
              <a:rPr lang="en-GB" dirty="0"/>
            </a:br>
            <a:r>
              <a:rPr lang="en-GB" dirty="0"/>
              <a:t/>
            </a:r>
            <a:br>
              <a:rPr lang="en-GB" dirty="0"/>
            </a:br>
            <a:endParaRPr lang="en-GB" dirty="0"/>
          </a:p>
          <a:p>
            <a:r>
              <a:rPr lang="en-GB" dirty="0"/>
              <a:t/>
            </a:r>
            <a:br>
              <a:rPr lang="en-GB" dirty="0"/>
            </a:br>
            <a:endParaRPr lang="en-GB" dirty="0"/>
          </a:p>
          <a:p>
            <a:r>
              <a:rPr lang="en-GB" dirty="0"/>
              <a:t/>
            </a:r>
            <a:br>
              <a:rPr lang="en-GB" dirty="0"/>
            </a:br>
            <a:r>
              <a:rPr lang="en-GB" dirty="0"/>
              <a:t/>
            </a:r>
            <a:br>
              <a:rPr lang="en-GB" dirty="0"/>
            </a:br>
            <a:endParaRPr lang="en-GB" dirty="0"/>
          </a:p>
          <a:p>
            <a:endParaRPr lang="en-GB" dirty="0"/>
          </a:p>
          <a:p>
            <a:endParaRPr lang="en-GB" sz="2400" dirty="0">
              <a:solidFill>
                <a:srgbClr val="0070C0"/>
              </a:solidFill>
            </a:endParaRPr>
          </a:p>
        </p:txBody>
      </p:sp>
      <p:pic>
        <p:nvPicPr>
          <p:cNvPr id="2" name="Picture 1"/>
          <p:cNvPicPr>
            <a:picLocks noChangeAspect="1"/>
          </p:cNvPicPr>
          <p:nvPr/>
        </p:nvPicPr>
        <p:blipFill rotWithShape="1">
          <a:blip r:embed="rId3">
            <a:extLst/>
          </a:blip>
          <a:srcRect l="55760" t="30510" r="18780" b="38774"/>
          <a:stretch/>
        </p:blipFill>
        <p:spPr>
          <a:xfrm>
            <a:off x="10066517" y="5338267"/>
            <a:ext cx="1630183" cy="1519733"/>
          </a:xfrm>
          <a:prstGeom prst="rect">
            <a:avLst/>
          </a:prstGeom>
        </p:spPr>
      </p:pic>
      <p:pic>
        <p:nvPicPr>
          <p:cNvPr id="11" name="Picture 10"/>
          <p:cNvPicPr>
            <a:picLocks noChangeAspect="1"/>
          </p:cNvPicPr>
          <p:nvPr/>
        </p:nvPicPr>
        <p:blipFill>
          <a:blip r:embed="rId4"/>
          <a:stretch>
            <a:fillRect/>
          </a:stretch>
        </p:blipFill>
        <p:spPr>
          <a:xfrm>
            <a:off x="3147191" y="4065593"/>
            <a:ext cx="6076950" cy="600075"/>
          </a:xfrm>
          <a:prstGeom prst="rect">
            <a:avLst/>
          </a:prstGeom>
        </p:spPr>
      </p:pic>
      <p:pic>
        <p:nvPicPr>
          <p:cNvPr id="12" name="Picture 11"/>
          <p:cNvPicPr>
            <a:picLocks noChangeAspect="1"/>
          </p:cNvPicPr>
          <p:nvPr/>
        </p:nvPicPr>
        <p:blipFill>
          <a:blip r:embed="rId5"/>
          <a:stretch>
            <a:fillRect/>
          </a:stretch>
        </p:blipFill>
        <p:spPr>
          <a:xfrm>
            <a:off x="3147191" y="2996926"/>
            <a:ext cx="6029325" cy="857250"/>
          </a:xfrm>
          <a:prstGeom prst="rect">
            <a:avLst/>
          </a:prstGeom>
        </p:spPr>
      </p:pic>
    </p:spTree>
    <p:extLst>
      <p:ext uri="{BB962C8B-B14F-4D97-AF65-F5344CB8AC3E}">
        <p14:creationId xmlns:p14="http://schemas.microsoft.com/office/powerpoint/2010/main" val="3781425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pPr algn="r"/>
            <a:r>
              <a:rPr lang="en-GB" sz="2400" dirty="0">
                <a:solidFill>
                  <a:schemeClr val="bg1">
                    <a:lumMod val="65000"/>
                  </a:schemeClr>
                </a:solidFill>
                <a:latin typeface="Century Gothic" pitchFamily="34" charset="0"/>
              </a:rPr>
              <a:t>Higher Engineering Science</a:t>
            </a:r>
          </a:p>
        </p:txBody>
      </p:sp>
      <p:sp>
        <p:nvSpPr>
          <p:cNvPr id="3" name="TextBox 2"/>
          <p:cNvSpPr txBox="1"/>
          <p:nvPr/>
        </p:nvSpPr>
        <p:spPr>
          <a:xfrm>
            <a:off x="1360640" y="805279"/>
            <a:ext cx="10336060" cy="5632311"/>
          </a:xfrm>
          <a:prstGeom prst="rect">
            <a:avLst/>
          </a:prstGeom>
          <a:noFill/>
        </p:spPr>
        <p:txBody>
          <a:bodyPr wrap="square" rtlCol="0">
            <a:spAutoFit/>
          </a:bodyPr>
          <a:lstStyle/>
          <a:p>
            <a:r>
              <a:rPr lang="en-GB" sz="2400" dirty="0">
                <a:solidFill>
                  <a:srgbClr val="0070C0"/>
                </a:solidFill>
              </a:rPr>
              <a:t>SQA Command Words</a:t>
            </a:r>
            <a:br>
              <a:rPr lang="en-GB" sz="2400" dirty="0">
                <a:solidFill>
                  <a:srgbClr val="0070C0"/>
                </a:solidFill>
              </a:rPr>
            </a:br>
            <a:endParaRPr lang="en-GB" sz="2400" dirty="0">
              <a:solidFill>
                <a:srgbClr val="0070C0"/>
              </a:solidFill>
            </a:endParaRPr>
          </a:p>
          <a:p>
            <a:r>
              <a:rPr lang="en-GB" b="1" dirty="0"/>
              <a:t>Calculate </a:t>
            </a:r>
            <a:r>
              <a:rPr lang="en-GB" dirty="0"/>
              <a:t/>
            </a:r>
            <a:br>
              <a:rPr lang="en-GB" dirty="0"/>
            </a:br>
            <a:r>
              <a:rPr lang="en-GB" dirty="0"/>
              <a:t>‘Where a candidate makes an error at an early stage in a multi-stage calculation, marks will be awarded for correct follow-on working in subsequent stages. Marks will not be awarded if the error significantly reduces the complexity of the remaining stages.’</a:t>
            </a:r>
          </a:p>
          <a:p>
            <a:endParaRPr lang="en-GB" dirty="0"/>
          </a:p>
          <a:p>
            <a:r>
              <a:rPr lang="en-GB" dirty="0"/>
              <a:t>‘The number of significant figures expressed in a final answer should be equivalent to the least significant data value given in the question. Answers that have two more figures or one less figure than this will be accepted.’</a:t>
            </a:r>
          </a:p>
          <a:p>
            <a:endParaRPr lang="en-GB" dirty="0"/>
          </a:p>
          <a:p>
            <a:r>
              <a:rPr lang="en-GB" dirty="0"/>
              <a:t>			Q. Calculate the magnitude and indicate the direction of the reaction at B?</a:t>
            </a:r>
          </a:p>
          <a:p>
            <a:r>
              <a:rPr lang="en-GB" sz="2400" dirty="0">
                <a:solidFill>
                  <a:srgbClr val="0070C0"/>
                </a:solidFill>
              </a:rPr>
              <a:t>			</a:t>
            </a:r>
            <a:r>
              <a:rPr lang="en-GB" dirty="0"/>
              <a:t>Answer: Rounded to two significant figures: </a:t>
            </a:r>
            <a:r>
              <a:rPr lang="en-GB" sz="2400" dirty="0">
                <a:solidFill>
                  <a:srgbClr val="0070C0"/>
                </a:solidFill>
              </a:rPr>
              <a:t/>
            </a:r>
            <a:br>
              <a:rPr lang="en-GB" sz="2400" dirty="0">
                <a:solidFill>
                  <a:srgbClr val="0070C0"/>
                </a:solidFill>
              </a:rPr>
            </a:br>
            <a:r>
              <a:rPr lang="en-GB" dirty="0"/>
              <a:t/>
            </a:r>
            <a:br>
              <a:rPr lang="en-GB" dirty="0"/>
            </a:br>
            <a:r>
              <a:rPr lang="en-GB" dirty="0"/>
              <a:t/>
            </a:r>
            <a:br>
              <a:rPr lang="en-GB" dirty="0"/>
            </a:br>
            <a:r>
              <a:rPr lang="en-GB" b="1" dirty="0"/>
              <a:t/>
            </a:r>
            <a:br>
              <a:rPr lang="en-GB" b="1" dirty="0"/>
            </a:br>
            <a:r>
              <a:rPr lang="en-GB" b="1" dirty="0"/>
              <a:t/>
            </a:r>
            <a:br>
              <a:rPr lang="en-GB" b="1" dirty="0"/>
            </a:br>
            <a:r>
              <a:rPr lang="en-GB" b="1" dirty="0"/>
              <a:t/>
            </a:r>
            <a:br>
              <a:rPr lang="en-GB" b="1" dirty="0"/>
            </a:br>
            <a:r>
              <a:rPr lang="en-GB" b="1" dirty="0"/>
              <a:t>			</a:t>
            </a:r>
            <a:endParaRPr lang="en-GB" sz="2400" dirty="0">
              <a:solidFill>
                <a:srgbClr val="0070C0"/>
              </a:solidFill>
            </a:endParaRPr>
          </a:p>
        </p:txBody>
      </p:sp>
      <p:pic>
        <p:nvPicPr>
          <p:cNvPr id="2" name="Picture 1"/>
          <p:cNvPicPr>
            <a:picLocks noChangeAspect="1"/>
          </p:cNvPicPr>
          <p:nvPr/>
        </p:nvPicPr>
        <p:blipFill>
          <a:blip r:embed="rId3"/>
          <a:stretch>
            <a:fillRect/>
          </a:stretch>
        </p:blipFill>
        <p:spPr>
          <a:xfrm>
            <a:off x="1447828" y="4059784"/>
            <a:ext cx="2400300" cy="1933575"/>
          </a:xfrm>
          <a:prstGeom prst="rect">
            <a:avLst/>
          </a:prstGeom>
        </p:spPr>
      </p:pic>
      <p:pic>
        <p:nvPicPr>
          <p:cNvPr id="8" name="Picture 7"/>
          <p:cNvPicPr>
            <a:picLocks noChangeAspect="1"/>
          </p:cNvPicPr>
          <p:nvPr/>
        </p:nvPicPr>
        <p:blipFill>
          <a:blip r:embed="rId4"/>
          <a:stretch>
            <a:fillRect/>
          </a:stretch>
        </p:blipFill>
        <p:spPr>
          <a:xfrm>
            <a:off x="8525636" y="4459156"/>
            <a:ext cx="2488421" cy="1134829"/>
          </a:xfrm>
          <a:prstGeom prst="rect">
            <a:avLst/>
          </a:prstGeom>
        </p:spPr>
      </p:pic>
    </p:spTree>
    <p:extLst>
      <p:ext uri="{BB962C8B-B14F-4D97-AF65-F5344CB8AC3E}">
        <p14:creationId xmlns:p14="http://schemas.microsoft.com/office/powerpoint/2010/main" val="41954944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pPr algn="r"/>
            <a:r>
              <a:rPr lang="en-GB" sz="2400" dirty="0">
                <a:solidFill>
                  <a:schemeClr val="bg1">
                    <a:lumMod val="65000"/>
                  </a:schemeClr>
                </a:solidFill>
                <a:latin typeface="Century Gothic" pitchFamily="34" charset="0"/>
              </a:rPr>
              <a:t>Higher Engineering Science</a:t>
            </a:r>
          </a:p>
        </p:txBody>
      </p:sp>
      <p:sp>
        <p:nvSpPr>
          <p:cNvPr id="3" name="TextBox 2"/>
          <p:cNvSpPr txBox="1"/>
          <p:nvPr/>
        </p:nvSpPr>
        <p:spPr>
          <a:xfrm>
            <a:off x="1360640" y="805279"/>
            <a:ext cx="10336060" cy="7017306"/>
          </a:xfrm>
          <a:prstGeom prst="rect">
            <a:avLst/>
          </a:prstGeom>
          <a:noFill/>
        </p:spPr>
        <p:txBody>
          <a:bodyPr wrap="square" lIns="91440" tIns="45720" rIns="91440" bIns="45720" rtlCol="0" anchor="t">
            <a:spAutoFit/>
          </a:bodyPr>
          <a:lstStyle/>
          <a:p>
            <a:r>
              <a:rPr lang="en-GB" sz="2400" dirty="0">
                <a:solidFill>
                  <a:srgbClr val="0070C0"/>
                </a:solidFill>
              </a:rPr>
              <a:t>SQA Command Words</a:t>
            </a:r>
          </a:p>
          <a:p>
            <a:r>
              <a:rPr lang="en-GB" sz="1400" b="1" dirty="0"/>
              <a:t>Describe </a:t>
            </a:r>
            <a:r>
              <a:rPr lang="en-GB" sz="1400" dirty="0"/>
              <a:t/>
            </a:r>
            <a:br>
              <a:rPr lang="en-GB" sz="1400" dirty="0"/>
            </a:br>
            <a:r>
              <a:rPr lang="en-GB" sz="1400" dirty="0"/>
              <a:t>‘Where a question asks a candidate to </a:t>
            </a:r>
            <a:r>
              <a:rPr lang="en-GB" sz="1400" b="1" dirty="0"/>
              <a:t>describe</a:t>
            </a:r>
            <a:r>
              <a:rPr lang="en-GB" sz="1400" dirty="0"/>
              <a:t>, they must provide a statement or structure of characteristics and/or features. This should be more than an outline or a list. It may refer to, for example, a concept, process, experiment, situation, or facts, in the context of and appropriate to the question.’</a:t>
            </a:r>
            <a:r>
              <a:rPr lang="en-GB" sz="2400" dirty="0">
                <a:solidFill>
                  <a:srgbClr val="0070C0"/>
                </a:solidFill>
              </a:rPr>
              <a:t/>
            </a:r>
            <a:br>
              <a:rPr lang="en-GB" sz="2400" dirty="0">
                <a:solidFill>
                  <a:srgbClr val="0070C0"/>
                </a:solidFill>
              </a:rPr>
            </a:br>
            <a:r>
              <a:rPr lang="en-GB" sz="2400" dirty="0">
                <a:solidFill>
                  <a:srgbClr val="0070C0"/>
                </a:solidFill>
              </a:rPr>
              <a:t/>
            </a:r>
            <a:br>
              <a:rPr lang="en-GB" sz="2400" dirty="0">
                <a:solidFill>
                  <a:srgbClr val="0070C0"/>
                </a:solidFill>
              </a:rPr>
            </a:br>
            <a:r>
              <a:rPr lang="en-GB" dirty="0"/>
              <a:t/>
            </a:r>
            <a:br>
              <a:rPr lang="en-GB" dirty="0"/>
            </a:br>
            <a:r>
              <a:rPr lang="en-GB" dirty="0"/>
              <a:t/>
            </a:r>
            <a:br>
              <a:rPr lang="en-GB" dirty="0"/>
            </a:br>
            <a:r>
              <a:rPr lang="en-GB" b="1" dirty="0"/>
              <a:t/>
            </a:r>
            <a:br>
              <a:rPr lang="en-GB" b="1" dirty="0"/>
            </a:br>
            <a:r>
              <a:rPr lang="en-GB" b="1" dirty="0"/>
              <a:t/>
            </a:r>
            <a:br>
              <a:rPr lang="en-GB" b="1" dirty="0"/>
            </a:br>
            <a:r>
              <a:rPr lang="en-GB" b="1" dirty="0"/>
              <a:t/>
            </a:r>
            <a:br>
              <a:rPr lang="en-GB" b="1" dirty="0"/>
            </a:br>
            <a:r>
              <a:rPr lang="en-GB" b="1" dirty="0"/>
              <a:t>			</a:t>
            </a:r>
            <a:br>
              <a:rPr lang="en-GB" b="1" dirty="0"/>
            </a:br>
            <a:r>
              <a:rPr lang="en-GB" b="1" dirty="0"/>
              <a:t/>
            </a:r>
            <a:br>
              <a:rPr lang="en-GB" b="1" dirty="0"/>
            </a:br>
            <a:r>
              <a:rPr lang="en-GB" dirty="0"/>
              <a:t/>
            </a:r>
            <a:br>
              <a:rPr lang="en-GB" dirty="0"/>
            </a:br>
            <a:r>
              <a:rPr lang="en-GB" dirty="0"/>
              <a:t/>
            </a:r>
            <a:br>
              <a:rPr lang="en-GB" dirty="0"/>
            </a:br>
            <a:r>
              <a:rPr lang="en-GB" dirty="0"/>
              <a:t/>
            </a:r>
            <a:br>
              <a:rPr lang="en-GB" dirty="0"/>
            </a:br>
            <a:endParaRPr lang="en-GB" dirty="0"/>
          </a:p>
          <a:p>
            <a:r>
              <a:rPr lang="en-GB" dirty="0"/>
              <a:t/>
            </a:r>
            <a:br>
              <a:rPr lang="en-GB" dirty="0"/>
            </a:br>
            <a:endParaRPr lang="en-GB" dirty="0"/>
          </a:p>
          <a:p>
            <a:r>
              <a:rPr lang="en-GB" dirty="0"/>
              <a:t/>
            </a:r>
            <a:br>
              <a:rPr lang="en-GB" dirty="0"/>
            </a:br>
            <a:r>
              <a:rPr lang="en-GB" dirty="0"/>
              <a:t/>
            </a:r>
            <a:br>
              <a:rPr lang="en-GB" dirty="0"/>
            </a:br>
            <a:endParaRPr lang="en-GB" dirty="0"/>
          </a:p>
          <a:p>
            <a:endParaRPr lang="en-GB" dirty="0"/>
          </a:p>
          <a:p>
            <a:endParaRPr lang="en-GB" sz="2400" dirty="0">
              <a:solidFill>
                <a:srgbClr val="0070C0"/>
              </a:solidFill>
            </a:endParaRPr>
          </a:p>
        </p:txBody>
      </p:sp>
    </p:spTree>
    <p:extLst>
      <p:ext uri="{BB962C8B-B14F-4D97-AF65-F5344CB8AC3E}">
        <p14:creationId xmlns:p14="http://schemas.microsoft.com/office/powerpoint/2010/main" val="4007024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pPr algn="r"/>
            <a:r>
              <a:rPr lang="en-GB" sz="2400" dirty="0">
                <a:solidFill>
                  <a:schemeClr val="bg1">
                    <a:lumMod val="65000"/>
                  </a:schemeClr>
                </a:solidFill>
                <a:latin typeface="Century Gothic" pitchFamily="34" charset="0"/>
              </a:rPr>
              <a:t>Higher Engineering Science</a:t>
            </a:r>
          </a:p>
        </p:txBody>
      </p:sp>
      <p:sp>
        <p:nvSpPr>
          <p:cNvPr id="3" name="TextBox 2"/>
          <p:cNvSpPr txBox="1"/>
          <p:nvPr/>
        </p:nvSpPr>
        <p:spPr>
          <a:xfrm>
            <a:off x="1360640" y="805279"/>
            <a:ext cx="10336060" cy="5909310"/>
          </a:xfrm>
          <a:prstGeom prst="rect">
            <a:avLst/>
          </a:prstGeom>
          <a:noFill/>
        </p:spPr>
        <p:txBody>
          <a:bodyPr wrap="square" lIns="91440" tIns="45720" rIns="91440" bIns="45720" rtlCol="0" anchor="t">
            <a:spAutoFit/>
          </a:bodyPr>
          <a:lstStyle/>
          <a:p>
            <a:r>
              <a:rPr lang="en-GB" sz="2400" b="1" dirty="0"/>
              <a:t>Describe - continued</a:t>
            </a:r>
            <a:r>
              <a:rPr lang="en-GB" sz="2400" dirty="0">
                <a:solidFill>
                  <a:srgbClr val="0070C0"/>
                </a:solidFill>
              </a:rPr>
              <a:t/>
            </a:r>
            <a:br>
              <a:rPr lang="en-GB" sz="2400" dirty="0">
                <a:solidFill>
                  <a:srgbClr val="0070C0"/>
                </a:solidFill>
              </a:rPr>
            </a:br>
            <a:r>
              <a:rPr lang="en-GB" sz="2400" dirty="0">
                <a:solidFill>
                  <a:srgbClr val="0070C0"/>
                </a:solidFill>
              </a:rPr>
              <a:t/>
            </a:r>
            <a:br>
              <a:rPr lang="en-GB" sz="2400" dirty="0">
                <a:solidFill>
                  <a:srgbClr val="0070C0"/>
                </a:solidFill>
              </a:rPr>
            </a:br>
            <a:r>
              <a:rPr lang="en-GB" dirty="0"/>
              <a:t/>
            </a:r>
            <a:br>
              <a:rPr lang="en-GB" dirty="0"/>
            </a:br>
            <a:r>
              <a:rPr lang="en-GB" dirty="0"/>
              <a:t/>
            </a:r>
            <a:br>
              <a:rPr lang="en-GB" dirty="0"/>
            </a:br>
            <a:r>
              <a:rPr lang="en-GB" b="1" dirty="0"/>
              <a:t/>
            </a:r>
            <a:br>
              <a:rPr lang="en-GB" b="1" dirty="0"/>
            </a:br>
            <a:r>
              <a:rPr lang="en-GB" b="1" dirty="0"/>
              <a:t/>
            </a:r>
            <a:br>
              <a:rPr lang="en-GB" b="1" dirty="0"/>
            </a:br>
            <a:r>
              <a:rPr lang="en-GB" b="1" dirty="0"/>
              <a:t/>
            </a:r>
            <a:br>
              <a:rPr lang="en-GB" b="1" dirty="0"/>
            </a:br>
            <a:r>
              <a:rPr lang="en-GB" b="1" dirty="0"/>
              <a:t>			</a:t>
            </a:r>
            <a:br>
              <a:rPr lang="en-GB" b="1" dirty="0"/>
            </a:br>
            <a:r>
              <a:rPr lang="en-GB" b="1" dirty="0"/>
              <a:t/>
            </a:r>
            <a:br>
              <a:rPr lang="en-GB" b="1" dirty="0"/>
            </a:br>
            <a:r>
              <a:rPr lang="en-GB" dirty="0"/>
              <a:t/>
            </a:r>
            <a:br>
              <a:rPr lang="en-GB" dirty="0"/>
            </a:br>
            <a:r>
              <a:rPr lang="en-GB" dirty="0"/>
              <a:t/>
            </a:r>
            <a:br>
              <a:rPr lang="en-GB" dirty="0"/>
            </a:br>
            <a:r>
              <a:rPr lang="en-GB" dirty="0"/>
              <a:t/>
            </a:r>
            <a:br>
              <a:rPr lang="en-GB" dirty="0"/>
            </a:br>
            <a:endParaRPr lang="en-GB" dirty="0"/>
          </a:p>
          <a:p>
            <a:r>
              <a:rPr lang="en-GB" dirty="0"/>
              <a:t/>
            </a:r>
            <a:br>
              <a:rPr lang="en-GB" dirty="0"/>
            </a:br>
            <a:endParaRPr lang="en-GB" dirty="0"/>
          </a:p>
          <a:p>
            <a:r>
              <a:rPr lang="en-GB" dirty="0"/>
              <a:t/>
            </a:r>
            <a:br>
              <a:rPr lang="en-GB" dirty="0"/>
            </a:br>
            <a:r>
              <a:rPr lang="en-GB" dirty="0"/>
              <a:t/>
            </a:r>
            <a:br>
              <a:rPr lang="en-GB" dirty="0"/>
            </a:br>
            <a:endParaRPr lang="en-GB" dirty="0"/>
          </a:p>
          <a:p>
            <a:endParaRPr lang="en-GB" dirty="0"/>
          </a:p>
          <a:p>
            <a:endParaRPr lang="en-GB" sz="2400" dirty="0">
              <a:solidFill>
                <a:srgbClr val="0070C0"/>
              </a:solidFill>
            </a:endParaRPr>
          </a:p>
        </p:txBody>
      </p:sp>
      <p:graphicFrame>
        <p:nvGraphicFramePr>
          <p:cNvPr id="7" name="Table 6"/>
          <p:cNvGraphicFramePr>
            <a:graphicFrameLocks noGrp="1"/>
          </p:cNvGraphicFramePr>
          <p:nvPr>
            <p:extLst/>
          </p:nvPr>
        </p:nvGraphicFramePr>
        <p:xfrm>
          <a:off x="1342574" y="1282155"/>
          <a:ext cx="10127167" cy="6411417"/>
        </p:xfrm>
        <a:graphic>
          <a:graphicData uri="http://schemas.openxmlformats.org/drawingml/2006/table">
            <a:tbl>
              <a:tblPr firstRow="1" bandRow="1">
                <a:tableStyleId>{5940675A-B579-460E-94D1-54222C63F5DA}</a:tableStyleId>
              </a:tblPr>
              <a:tblGrid>
                <a:gridCol w="3978615">
                  <a:extLst>
                    <a:ext uri="{9D8B030D-6E8A-4147-A177-3AD203B41FA5}">
                      <a16:colId xmlns:a16="http://schemas.microsoft.com/office/drawing/2014/main" val="1805748870"/>
                    </a:ext>
                  </a:extLst>
                </a:gridCol>
                <a:gridCol w="2312276">
                  <a:extLst>
                    <a:ext uri="{9D8B030D-6E8A-4147-A177-3AD203B41FA5}">
                      <a16:colId xmlns:a16="http://schemas.microsoft.com/office/drawing/2014/main" val="2476224894"/>
                    </a:ext>
                  </a:extLst>
                </a:gridCol>
                <a:gridCol w="3836276">
                  <a:extLst>
                    <a:ext uri="{9D8B030D-6E8A-4147-A177-3AD203B41FA5}">
                      <a16:colId xmlns:a16="http://schemas.microsoft.com/office/drawing/2014/main" val="3362549018"/>
                    </a:ext>
                  </a:extLst>
                </a:gridCol>
              </a:tblGrid>
              <a:tr h="315417">
                <a:tc>
                  <a:txBody>
                    <a:bodyPr/>
                    <a:lstStyle/>
                    <a:p>
                      <a:r>
                        <a:rPr lang="en-GB" sz="1400" dirty="0">
                          <a:solidFill>
                            <a:schemeClr val="bg1"/>
                          </a:solidFill>
                        </a:rPr>
                        <a:t>Question </a:t>
                      </a:r>
                    </a:p>
                  </a:txBody>
                  <a:tcPr>
                    <a:solidFill>
                      <a:srgbClr val="0070C0"/>
                    </a:solidFill>
                  </a:tcPr>
                </a:tc>
                <a:tc>
                  <a:txBody>
                    <a:bodyPr/>
                    <a:lstStyle/>
                    <a:p>
                      <a:r>
                        <a:rPr lang="en-GB" sz="1400" dirty="0">
                          <a:solidFill>
                            <a:schemeClr val="bg1"/>
                          </a:solidFill>
                        </a:rPr>
                        <a:t>How to</a:t>
                      </a:r>
                      <a:r>
                        <a:rPr lang="en-GB" sz="1400" baseline="0" dirty="0">
                          <a:solidFill>
                            <a:schemeClr val="bg1"/>
                          </a:solidFill>
                        </a:rPr>
                        <a:t> build a response</a:t>
                      </a:r>
                      <a:endParaRPr lang="en-GB" sz="1400" dirty="0">
                        <a:solidFill>
                          <a:schemeClr val="bg1"/>
                        </a:solidFill>
                      </a:endParaRPr>
                    </a:p>
                  </a:txBody>
                  <a:tcPr>
                    <a:solidFill>
                      <a:srgbClr val="0070C0"/>
                    </a:solidFill>
                  </a:tcPr>
                </a:tc>
                <a:tc>
                  <a:txBody>
                    <a:bodyPr/>
                    <a:lstStyle/>
                    <a:p>
                      <a:r>
                        <a:rPr lang="en-GB" sz="1400" dirty="0">
                          <a:solidFill>
                            <a:schemeClr val="bg1"/>
                          </a:solidFill>
                        </a:rPr>
                        <a:t>Answer</a:t>
                      </a:r>
                    </a:p>
                  </a:txBody>
                  <a:tcPr>
                    <a:solidFill>
                      <a:srgbClr val="0070C0"/>
                    </a:solidFill>
                  </a:tcPr>
                </a:tc>
                <a:extLst>
                  <a:ext uri="{0D108BD9-81ED-4DB2-BD59-A6C34878D82A}">
                    <a16:rowId xmlns:a16="http://schemas.microsoft.com/office/drawing/2014/main" val="2499455285"/>
                  </a:ext>
                </a:extLst>
              </a:tr>
              <a:tr h="3028268">
                <a:tc>
                  <a:txBody>
                    <a:bodyPr/>
                    <a:lstStyle/>
                    <a:p>
                      <a:r>
                        <a:rPr lang="en-GB" sz="1200" b="0" i="0" u="none" strike="noStrike" kern="1200" baseline="0" dirty="0">
                          <a:solidFill>
                            <a:schemeClr val="tx1"/>
                          </a:solidFill>
                          <a:latin typeface="+mn-lt"/>
                          <a:ea typeface="+mn-ea"/>
                          <a:cs typeface="+mn-cs"/>
                        </a:rPr>
                        <a:t>Describe, with reference to the circuit diagram, what happens to the LEDs as the voltage from the speed sensor (</a:t>
                      </a:r>
                      <a:r>
                        <a:rPr lang="en-GB" sz="1200" b="0" i="0" u="none" strike="noStrike" kern="1200" baseline="0" dirty="0" err="1">
                          <a:solidFill>
                            <a:schemeClr val="tx1"/>
                          </a:solidFill>
                          <a:latin typeface="+mn-lt"/>
                          <a:ea typeface="+mn-ea"/>
                          <a:cs typeface="+mn-cs"/>
                        </a:rPr>
                        <a:t>Vspeed</a:t>
                      </a:r>
                      <a:r>
                        <a:rPr lang="en-GB" sz="1200" b="0" i="0" u="none" strike="noStrike" kern="1200" baseline="0" dirty="0">
                          <a:solidFill>
                            <a:schemeClr val="tx1"/>
                          </a:solidFill>
                          <a:latin typeface="+mn-lt"/>
                          <a:ea typeface="+mn-ea"/>
                          <a:cs typeface="+mn-cs"/>
                        </a:rPr>
                        <a:t>) rises from 0 V to 5∙0 V. </a:t>
                      </a:r>
                      <a:endParaRPr lang="en-GB" sz="1400" dirty="0"/>
                    </a:p>
                  </a:txBody>
                  <a:tcPr/>
                </a:tc>
                <a:tc>
                  <a:txBody>
                    <a:bodyPr/>
                    <a:lstStyle/>
                    <a:p>
                      <a:r>
                        <a:rPr lang="en-GB" sz="1200" b="0" i="0" u="none" strike="noStrike" kern="1200" baseline="0" dirty="0">
                          <a:solidFill>
                            <a:schemeClr val="tx1"/>
                          </a:solidFill>
                          <a:latin typeface="+mn-lt"/>
                          <a:ea typeface="+mn-ea"/>
                          <a:cs typeface="+mn-cs"/>
                        </a:rPr>
                        <a:t>You are expected to </a:t>
                      </a:r>
                      <a:r>
                        <a:rPr lang="en-GB" sz="1200" b="1" i="0" u="none" strike="noStrike" kern="1200" baseline="0" dirty="0">
                          <a:solidFill>
                            <a:schemeClr val="tx1"/>
                          </a:solidFill>
                          <a:latin typeface="+mn-lt"/>
                          <a:ea typeface="+mn-ea"/>
                          <a:cs typeface="+mn-cs"/>
                        </a:rPr>
                        <a:t>describe</a:t>
                      </a:r>
                      <a:r>
                        <a:rPr lang="en-GB" sz="1200" b="0" i="0" u="none" strike="noStrike" kern="1200" baseline="0" dirty="0">
                          <a:solidFill>
                            <a:schemeClr val="tx1"/>
                          </a:solidFill>
                          <a:latin typeface="+mn-lt"/>
                          <a:ea typeface="+mn-ea"/>
                          <a:cs typeface="+mn-cs"/>
                        </a:rPr>
                        <a:t> the functionality of the circuit </a:t>
                      </a:r>
                      <a:r>
                        <a:rPr lang="en-GB" sz="1200" b="1" i="0" u="none" strike="noStrike" kern="1200" baseline="0" dirty="0">
                          <a:solidFill>
                            <a:schemeClr val="tx1"/>
                          </a:solidFill>
                          <a:latin typeface="+mn-lt"/>
                          <a:ea typeface="+mn-ea"/>
                          <a:cs typeface="+mn-cs"/>
                        </a:rPr>
                        <a:t>referring directly </a:t>
                      </a:r>
                      <a:r>
                        <a:rPr lang="en-GB" sz="1200" b="0" i="0" u="none" strike="noStrike" kern="1200" baseline="0" dirty="0">
                          <a:solidFill>
                            <a:schemeClr val="tx1"/>
                          </a:solidFill>
                          <a:latin typeface="+mn-lt"/>
                          <a:ea typeface="+mn-ea"/>
                          <a:cs typeface="+mn-cs"/>
                        </a:rPr>
                        <a:t>to the circuit diagram:</a:t>
                      </a:r>
                    </a:p>
                    <a:p>
                      <a:endParaRPr lang="en-GB" sz="1200" b="0" i="0" u="none" strike="noStrike" kern="1200" baseline="0" dirty="0">
                        <a:solidFill>
                          <a:schemeClr val="tx1"/>
                        </a:solidFill>
                        <a:latin typeface="+mn-lt"/>
                        <a:ea typeface="+mn-ea"/>
                        <a:cs typeface="+mn-cs"/>
                      </a:endParaRPr>
                    </a:p>
                    <a:p>
                      <a:pPr marL="285750" indent="-285750">
                        <a:buFont typeface="Arial" panose="020B0604020202020204" pitchFamily="34" charset="0"/>
                        <a:buChar char="•"/>
                      </a:pPr>
                      <a:r>
                        <a:rPr lang="en-GB" sz="1200" b="0" i="0" u="none" strike="noStrike" kern="1200" baseline="0" dirty="0">
                          <a:solidFill>
                            <a:schemeClr val="tx1"/>
                          </a:solidFill>
                          <a:latin typeface="+mn-lt"/>
                          <a:ea typeface="+mn-ea"/>
                          <a:cs typeface="+mn-cs"/>
                        </a:rPr>
                        <a:t>LED condition when speed below reference speed</a:t>
                      </a:r>
                    </a:p>
                    <a:p>
                      <a:pPr marL="285750" indent="-285750">
                        <a:buFont typeface="Arial" panose="020B0604020202020204" pitchFamily="34" charset="0"/>
                        <a:buChar char="•"/>
                      </a:pPr>
                      <a:r>
                        <a:rPr lang="en-GB" sz="1200" b="0" i="0" u="none" strike="noStrike" kern="1200" baseline="0" dirty="0">
                          <a:solidFill>
                            <a:schemeClr val="tx1"/>
                          </a:solidFill>
                          <a:latin typeface="+mn-lt"/>
                          <a:ea typeface="+mn-ea"/>
                          <a:cs typeface="+mn-cs"/>
                        </a:rPr>
                        <a:t>LED condition when speed equal to reference speed</a:t>
                      </a:r>
                    </a:p>
                    <a:p>
                      <a:pPr marL="285750" indent="-285750">
                        <a:buFont typeface="Arial" panose="020B0604020202020204" pitchFamily="34" charset="0"/>
                        <a:buChar char="•"/>
                      </a:pPr>
                      <a:r>
                        <a:rPr lang="en-GB" sz="1200" b="0" i="0" u="none" strike="noStrike" kern="1200" baseline="0" dirty="0">
                          <a:solidFill>
                            <a:schemeClr val="tx1"/>
                          </a:solidFill>
                          <a:latin typeface="+mn-lt"/>
                          <a:ea typeface="+mn-ea"/>
                          <a:cs typeface="+mn-cs"/>
                        </a:rPr>
                        <a:t>LED condition when speed above reverence</a:t>
                      </a:r>
                    </a:p>
                    <a:p>
                      <a:pPr marL="285750" indent="-2857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txBody>
                  <a:tcPr/>
                </a:tc>
                <a:tc>
                  <a:txBody>
                    <a:bodyPr/>
                    <a:lstStyle/>
                    <a:p>
                      <a:r>
                        <a:rPr lang="en-GB" sz="1200" b="0" i="0" u="none" strike="noStrike" kern="1200" baseline="0" dirty="0">
                          <a:solidFill>
                            <a:schemeClr val="tx1"/>
                          </a:solidFill>
                          <a:latin typeface="+mn-lt"/>
                          <a:ea typeface="+mn-ea"/>
                          <a:cs typeface="+mn-cs"/>
                        </a:rPr>
                        <a:t>1 mark for each relevant description, up to a total of 6. </a:t>
                      </a:r>
                    </a:p>
                    <a:p>
                      <a:r>
                        <a:rPr lang="en-GB" sz="1200" b="0" i="0" u="none" strike="noStrike" kern="1200" baseline="0" dirty="0">
                          <a:solidFill>
                            <a:schemeClr val="tx1"/>
                          </a:solidFill>
                          <a:latin typeface="+mn-lt"/>
                          <a:ea typeface="+mn-ea"/>
                          <a:cs typeface="+mn-cs"/>
                        </a:rPr>
                        <a:t>Max 2 marks awarded for each lighting condition. </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Bank B lighting / </a:t>
                      </a:r>
                      <a:r>
                        <a:rPr lang="en-GB" sz="1200" b="1" i="0" u="none" strike="noStrike" kern="1200" baseline="0" dirty="0" err="1">
                          <a:solidFill>
                            <a:schemeClr val="tx1"/>
                          </a:solidFill>
                          <a:latin typeface="+mn-lt"/>
                          <a:ea typeface="+mn-ea"/>
                          <a:cs typeface="+mn-cs"/>
                        </a:rPr>
                        <a:t>Vspeed</a:t>
                      </a:r>
                      <a:r>
                        <a:rPr lang="en-GB" sz="1200" b="1" i="0" u="none" strike="noStrike" kern="1200" baseline="0" dirty="0">
                          <a:solidFill>
                            <a:schemeClr val="tx1"/>
                          </a:solidFill>
                          <a:latin typeface="+mn-lt"/>
                          <a:ea typeface="+mn-ea"/>
                          <a:cs typeface="+mn-cs"/>
                        </a:rPr>
                        <a:t> = 0 – 1.67 V </a:t>
                      </a:r>
                      <a:endParaRPr lang="en-GB" sz="1200" b="0" i="0" u="none" strike="noStrike" kern="1200" baseline="0" dirty="0">
                        <a:solidFill>
                          <a:schemeClr val="tx1"/>
                        </a:solidFill>
                        <a:latin typeface="+mn-lt"/>
                        <a:ea typeface="+mn-ea"/>
                        <a:cs typeface="+mn-cs"/>
                      </a:endParaRPr>
                    </a:p>
                    <a:p>
                      <a:pPr marL="285750" indent="-285750">
                        <a:buFont typeface="Arial" panose="020B0604020202020204" pitchFamily="34" charset="0"/>
                        <a:buChar char="•"/>
                      </a:pPr>
                      <a:r>
                        <a:rPr lang="en-GB" sz="1200" b="0" i="0" u="none" strike="noStrike" kern="1200" baseline="0" dirty="0">
                          <a:solidFill>
                            <a:schemeClr val="tx1"/>
                          </a:solidFill>
                          <a:latin typeface="+mn-lt"/>
                          <a:ea typeface="+mn-ea"/>
                          <a:cs typeface="+mn-cs"/>
                        </a:rPr>
                        <a:t>Initially, </a:t>
                      </a:r>
                      <a:r>
                        <a:rPr lang="en-GB" sz="1200" b="0" i="0" u="none" strike="noStrike" kern="1200" baseline="0" dirty="0" err="1">
                          <a:solidFill>
                            <a:schemeClr val="tx1"/>
                          </a:solidFill>
                          <a:latin typeface="+mn-lt"/>
                          <a:ea typeface="+mn-ea"/>
                          <a:cs typeface="+mn-cs"/>
                        </a:rPr>
                        <a:t>Vspeed</a:t>
                      </a:r>
                      <a:r>
                        <a:rPr lang="en-GB" sz="1200" b="0" i="0" u="none" strike="noStrike" kern="1200" baseline="0" dirty="0">
                          <a:solidFill>
                            <a:schemeClr val="tx1"/>
                          </a:solidFill>
                          <a:latin typeface="+mn-lt"/>
                          <a:ea typeface="+mn-ea"/>
                          <a:cs typeface="+mn-cs"/>
                        </a:rPr>
                        <a:t> will be below the </a:t>
                      </a:r>
                      <a:r>
                        <a:rPr lang="en-GB" sz="1200" b="0" i="0" u="none" strike="noStrike" kern="1200" baseline="0" dirty="0" err="1">
                          <a:solidFill>
                            <a:schemeClr val="tx1"/>
                          </a:solidFill>
                          <a:latin typeface="+mn-lt"/>
                          <a:ea typeface="+mn-ea"/>
                          <a:cs typeface="+mn-cs"/>
                        </a:rPr>
                        <a:t>VrefB</a:t>
                      </a:r>
                      <a:r>
                        <a:rPr lang="en-GB" sz="1200" b="0" i="0" u="none" strike="noStrike" kern="1200" baseline="0" dirty="0">
                          <a:solidFill>
                            <a:schemeClr val="tx1"/>
                          </a:solidFill>
                          <a:latin typeface="+mn-lt"/>
                          <a:ea typeface="+mn-ea"/>
                          <a:cs typeface="+mn-cs"/>
                        </a:rPr>
                        <a:t> so op-amp B will be saturated positive. </a:t>
                      </a:r>
                    </a:p>
                    <a:p>
                      <a:pPr marL="285750" indent="-285750">
                        <a:buFont typeface="Arial" panose="020B0604020202020204" pitchFamily="34" charset="0"/>
                        <a:buChar char="•"/>
                      </a:pPr>
                      <a:r>
                        <a:rPr lang="en-GB" sz="1200" b="0" i="0" u="none" strike="noStrike" kern="1200" baseline="0" dirty="0">
                          <a:solidFill>
                            <a:schemeClr val="tx1"/>
                          </a:solidFill>
                          <a:latin typeface="+mn-lt"/>
                          <a:ea typeface="+mn-ea"/>
                          <a:cs typeface="+mn-cs"/>
                        </a:rPr>
                        <a:t>This will cause transistor B to switch on, causing bank B to light. </a:t>
                      </a:r>
                    </a:p>
                    <a:p>
                      <a:pPr marL="285750" indent="-285750">
                        <a:buFont typeface="Arial" panose="020B0604020202020204" pitchFamily="34" charset="0"/>
                        <a:buChar char="•"/>
                      </a:pPr>
                      <a:r>
                        <a:rPr lang="en-GB" sz="1200" b="0" i="0" u="none" strike="noStrike" kern="1200" baseline="0" dirty="0">
                          <a:solidFill>
                            <a:schemeClr val="tx1"/>
                          </a:solidFill>
                          <a:latin typeface="+mn-lt"/>
                          <a:ea typeface="+mn-ea"/>
                          <a:cs typeface="+mn-cs"/>
                        </a:rPr>
                        <a:t>This will cause op-amp A to saturate negatively causing bank A to be off. </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Neither bank lighting / </a:t>
                      </a:r>
                      <a:r>
                        <a:rPr lang="en-GB" sz="1200" b="1" i="0" u="none" strike="noStrike" kern="1200" baseline="0" dirty="0" err="1">
                          <a:solidFill>
                            <a:schemeClr val="tx1"/>
                          </a:solidFill>
                          <a:latin typeface="+mn-lt"/>
                          <a:ea typeface="+mn-ea"/>
                          <a:cs typeface="+mn-cs"/>
                        </a:rPr>
                        <a:t>Vspeed</a:t>
                      </a:r>
                      <a:r>
                        <a:rPr lang="en-GB" sz="1200" b="1" i="0" u="none" strike="noStrike" kern="1200" baseline="0" dirty="0">
                          <a:solidFill>
                            <a:schemeClr val="tx1"/>
                          </a:solidFill>
                          <a:latin typeface="+mn-lt"/>
                          <a:ea typeface="+mn-ea"/>
                          <a:cs typeface="+mn-cs"/>
                        </a:rPr>
                        <a:t> = 1.68 – 3.36 V </a:t>
                      </a:r>
                      <a:endParaRPr lang="en-GB" sz="1200" b="0" i="0" u="none" strike="noStrike" kern="1200" baseline="0" dirty="0">
                        <a:solidFill>
                          <a:schemeClr val="tx1"/>
                        </a:solidFill>
                        <a:latin typeface="+mn-lt"/>
                        <a:ea typeface="+mn-ea"/>
                        <a:cs typeface="+mn-cs"/>
                      </a:endParaRPr>
                    </a:p>
                    <a:p>
                      <a:pPr marL="285750" indent="-285750">
                        <a:buFont typeface="Arial" panose="020B0604020202020204" pitchFamily="34" charset="0"/>
                        <a:buChar char="•"/>
                      </a:pPr>
                      <a:r>
                        <a:rPr lang="en-GB" sz="1200" b="0" i="0" u="none" strike="noStrike" kern="1200" baseline="0" dirty="0">
                          <a:solidFill>
                            <a:schemeClr val="tx1"/>
                          </a:solidFill>
                          <a:latin typeface="+mn-lt"/>
                          <a:ea typeface="+mn-ea"/>
                          <a:cs typeface="+mn-cs"/>
                        </a:rPr>
                        <a:t>When </a:t>
                      </a:r>
                      <a:r>
                        <a:rPr lang="en-GB" sz="1200" b="0" i="0" u="none" strike="noStrike" kern="1200" baseline="0" dirty="0" err="1">
                          <a:solidFill>
                            <a:schemeClr val="tx1"/>
                          </a:solidFill>
                          <a:latin typeface="+mn-lt"/>
                          <a:ea typeface="+mn-ea"/>
                          <a:cs typeface="+mn-cs"/>
                        </a:rPr>
                        <a:t>Vspeed</a:t>
                      </a:r>
                      <a:r>
                        <a:rPr lang="en-GB" sz="1200" b="0" i="0" u="none" strike="noStrike" kern="1200" baseline="0" dirty="0">
                          <a:solidFill>
                            <a:schemeClr val="tx1"/>
                          </a:solidFill>
                          <a:latin typeface="+mn-lt"/>
                          <a:ea typeface="+mn-ea"/>
                          <a:cs typeface="+mn-cs"/>
                        </a:rPr>
                        <a:t> is between the two reference voltages neither bank will be on. </a:t>
                      </a:r>
                    </a:p>
                    <a:p>
                      <a:pPr marL="285750" indent="-285750">
                        <a:buFont typeface="Arial" panose="020B0604020202020204" pitchFamily="34" charset="0"/>
                        <a:buChar char="•"/>
                      </a:pPr>
                      <a:r>
                        <a:rPr lang="en-GB" sz="1200" b="0" i="0" u="none" strike="noStrike" kern="1200" baseline="0" dirty="0">
                          <a:solidFill>
                            <a:schemeClr val="tx1"/>
                          </a:solidFill>
                          <a:latin typeface="+mn-lt"/>
                          <a:ea typeface="+mn-ea"/>
                          <a:cs typeface="+mn-cs"/>
                        </a:rPr>
                        <a:t>When </a:t>
                      </a:r>
                      <a:r>
                        <a:rPr lang="en-GB" sz="1200" b="0" i="0" u="none" strike="noStrike" kern="1200" baseline="0" dirty="0" err="1">
                          <a:solidFill>
                            <a:schemeClr val="tx1"/>
                          </a:solidFill>
                          <a:latin typeface="+mn-lt"/>
                          <a:ea typeface="+mn-ea"/>
                          <a:cs typeface="+mn-cs"/>
                        </a:rPr>
                        <a:t>Vspeed</a:t>
                      </a:r>
                      <a:r>
                        <a:rPr lang="en-GB" sz="1200" b="0" i="0" u="none" strike="noStrike" kern="1200" baseline="0" dirty="0">
                          <a:solidFill>
                            <a:schemeClr val="tx1"/>
                          </a:solidFill>
                          <a:latin typeface="+mn-lt"/>
                          <a:ea typeface="+mn-ea"/>
                          <a:cs typeface="+mn-cs"/>
                        </a:rPr>
                        <a:t> is greater than </a:t>
                      </a:r>
                      <a:r>
                        <a:rPr lang="en-GB" sz="1200" b="0" i="0" u="none" strike="noStrike" kern="1200" baseline="0" dirty="0" err="1">
                          <a:solidFill>
                            <a:schemeClr val="tx1"/>
                          </a:solidFill>
                          <a:latin typeface="+mn-lt"/>
                          <a:ea typeface="+mn-ea"/>
                          <a:cs typeface="+mn-cs"/>
                        </a:rPr>
                        <a:t>VrefB</a:t>
                      </a:r>
                      <a:r>
                        <a:rPr lang="en-GB" sz="1200" b="0" i="0" u="none" strike="noStrike" kern="1200" baseline="0" dirty="0">
                          <a:solidFill>
                            <a:schemeClr val="tx1"/>
                          </a:solidFill>
                          <a:latin typeface="+mn-lt"/>
                          <a:ea typeface="+mn-ea"/>
                          <a:cs typeface="+mn-cs"/>
                        </a:rPr>
                        <a:t> op-amp B will saturating negative. </a:t>
                      </a:r>
                    </a:p>
                    <a:p>
                      <a:pPr marL="285750" indent="-285750">
                        <a:buFont typeface="Arial" panose="020B0604020202020204" pitchFamily="34" charset="0"/>
                        <a:buChar char="•"/>
                      </a:pPr>
                      <a:r>
                        <a:rPr lang="en-GB" sz="1200" b="0" i="0" u="none" strike="noStrike" kern="1200" baseline="0" dirty="0">
                          <a:solidFill>
                            <a:schemeClr val="tx1"/>
                          </a:solidFill>
                          <a:latin typeface="+mn-lt"/>
                          <a:ea typeface="+mn-ea"/>
                          <a:cs typeface="+mn-cs"/>
                        </a:rPr>
                        <a:t>This switches off transistor B and bank B. </a:t>
                      </a:r>
                    </a:p>
                    <a:p>
                      <a:pPr marL="285750" indent="-285750">
                        <a:buFont typeface="Arial" panose="020B0604020202020204" pitchFamily="34" charset="0"/>
                        <a:buChar char="•"/>
                      </a:pPr>
                      <a:r>
                        <a:rPr lang="en-GB" sz="1200" b="0" i="0" u="none" strike="noStrike" kern="1200" baseline="0" dirty="0">
                          <a:solidFill>
                            <a:schemeClr val="tx1"/>
                          </a:solidFill>
                          <a:latin typeface="+mn-lt"/>
                          <a:ea typeface="+mn-ea"/>
                          <a:cs typeface="+mn-cs"/>
                        </a:rPr>
                        <a:t>When </a:t>
                      </a:r>
                      <a:r>
                        <a:rPr lang="en-GB" sz="1200" b="0" i="0" u="none" strike="noStrike" kern="1200" baseline="0" dirty="0" err="1">
                          <a:solidFill>
                            <a:schemeClr val="tx1"/>
                          </a:solidFill>
                          <a:latin typeface="+mn-lt"/>
                          <a:ea typeface="+mn-ea"/>
                          <a:cs typeface="+mn-cs"/>
                        </a:rPr>
                        <a:t>Vspeed</a:t>
                      </a:r>
                      <a:r>
                        <a:rPr lang="en-GB" sz="1200" b="0" i="0" u="none" strike="noStrike" kern="1200" baseline="0" dirty="0">
                          <a:solidFill>
                            <a:schemeClr val="tx1"/>
                          </a:solidFill>
                          <a:latin typeface="+mn-lt"/>
                          <a:ea typeface="+mn-ea"/>
                          <a:cs typeface="+mn-cs"/>
                        </a:rPr>
                        <a:t> is less than </a:t>
                      </a:r>
                      <a:r>
                        <a:rPr lang="en-GB" sz="1200" b="0" i="0" u="none" strike="noStrike" kern="1200" baseline="0" dirty="0" err="1">
                          <a:solidFill>
                            <a:schemeClr val="tx1"/>
                          </a:solidFill>
                          <a:latin typeface="+mn-lt"/>
                          <a:ea typeface="+mn-ea"/>
                          <a:cs typeface="+mn-cs"/>
                        </a:rPr>
                        <a:t>VrefA</a:t>
                      </a:r>
                      <a:r>
                        <a:rPr lang="en-GB" sz="1200" b="0" i="0" u="none" strike="noStrike" kern="1200" baseline="0" dirty="0">
                          <a:solidFill>
                            <a:schemeClr val="tx1"/>
                          </a:solidFill>
                          <a:latin typeface="+mn-lt"/>
                          <a:ea typeface="+mn-ea"/>
                          <a:cs typeface="+mn-cs"/>
                        </a:rPr>
                        <a:t> op-amp A will saturate negative. </a:t>
                      </a:r>
                    </a:p>
                    <a:p>
                      <a:pPr marL="285750" indent="-285750">
                        <a:buFont typeface="Arial" panose="020B0604020202020204" pitchFamily="34" charset="0"/>
                        <a:buChar char="•"/>
                      </a:pPr>
                      <a:r>
                        <a:rPr lang="en-GB" sz="1200" b="0" i="0" u="none" strike="noStrike" kern="1200" baseline="0" dirty="0">
                          <a:solidFill>
                            <a:schemeClr val="tx1"/>
                          </a:solidFill>
                          <a:latin typeface="+mn-lt"/>
                          <a:ea typeface="+mn-ea"/>
                          <a:cs typeface="+mn-cs"/>
                        </a:rPr>
                        <a:t>This switches off transistor A and bank A. </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Bank A lighting / </a:t>
                      </a:r>
                      <a:r>
                        <a:rPr lang="en-GB" sz="1200" b="1" i="0" u="none" strike="noStrike" kern="1200" baseline="0" dirty="0" err="1">
                          <a:solidFill>
                            <a:schemeClr val="tx1"/>
                          </a:solidFill>
                          <a:latin typeface="+mn-lt"/>
                          <a:ea typeface="+mn-ea"/>
                          <a:cs typeface="+mn-cs"/>
                        </a:rPr>
                        <a:t>Vspeed</a:t>
                      </a:r>
                      <a:r>
                        <a:rPr lang="en-GB" sz="1200" b="1" i="0" u="none" strike="noStrike" kern="1200" baseline="0" dirty="0">
                          <a:solidFill>
                            <a:schemeClr val="tx1"/>
                          </a:solidFill>
                          <a:latin typeface="+mn-lt"/>
                          <a:ea typeface="+mn-ea"/>
                          <a:cs typeface="+mn-cs"/>
                        </a:rPr>
                        <a:t> = 3.37 – 5.0 V </a:t>
                      </a:r>
                      <a:endParaRPr lang="en-GB" sz="1200" b="0" i="0" u="none" strike="noStrike" kern="1200" baseline="0" dirty="0">
                        <a:solidFill>
                          <a:schemeClr val="tx1"/>
                        </a:solidFill>
                        <a:latin typeface="+mn-lt"/>
                        <a:ea typeface="+mn-ea"/>
                        <a:cs typeface="+mn-cs"/>
                      </a:endParaRPr>
                    </a:p>
                    <a:p>
                      <a:pPr marL="285750" indent="-285750">
                        <a:buFont typeface="Arial" panose="020B0604020202020204" pitchFamily="34" charset="0"/>
                        <a:buChar char="•"/>
                      </a:pPr>
                      <a:r>
                        <a:rPr lang="en-GB" sz="1200" b="0" i="0" u="none" strike="noStrike" kern="1200" baseline="0" dirty="0">
                          <a:solidFill>
                            <a:schemeClr val="tx1"/>
                          </a:solidFill>
                          <a:latin typeface="+mn-lt"/>
                          <a:ea typeface="+mn-ea"/>
                          <a:cs typeface="+mn-cs"/>
                        </a:rPr>
                        <a:t>When </a:t>
                      </a:r>
                      <a:r>
                        <a:rPr lang="en-GB" sz="1200" b="0" i="0" u="none" strike="noStrike" kern="1200" baseline="0" dirty="0" err="1">
                          <a:solidFill>
                            <a:schemeClr val="tx1"/>
                          </a:solidFill>
                          <a:latin typeface="+mn-lt"/>
                          <a:ea typeface="+mn-ea"/>
                          <a:cs typeface="+mn-cs"/>
                        </a:rPr>
                        <a:t>Vspeed</a:t>
                      </a:r>
                      <a:r>
                        <a:rPr lang="en-GB" sz="1200" b="0" i="0" u="none" strike="noStrike" kern="1200" baseline="0" dirty="0">
                          <a:solidFill>
                            <a:schemeClr val="tx1"/>
                          </a:solidFill>
                          <a:latin typeface="+mn-lt"/>
                          <a:ea typeface="+mn-ea"/>
                          <a:cs typeface="+mn-cs"/>
                        </a:rPr>
                        <a:t> is greater than </a:t>
                      </a:r>
                      <a:r>
                        <a:rPr lang="en-GB" sz="1200" b="0" i="0" u="none" strike="noStrike" kern="1200" baseline="0" dirty="0" err="1">
                          <a:solidFill>
                            <a:schemeClr val="tx1"/>
                          </a:solidFill>
                          <a:latin typeface="+mn-lt"/>
                          <a:ea typeface="+mn-ea"/>
                          <a:cs typeface="+mn-cs"/>
                        </a:rPr>
                        <a:t>VrefA</a:t>
                      </a:r>
                      <a:r>
                        <a:rPr lang="en-GB" sz="1200" b="0" i="0" u="none" strike="noStrike" kern="1200" baseline="0" dirty="0">
                          <a:solidFill>
                            <a:schemeClr val="tx1"/>
                          </a:solidFill>
                          <a:latin typeface="+mn-lt"/>
                          <a:ea typeface="+mn-ea"/>
                          <a:cs typeface="+mn-cs"/>
                        </a:rPr>
                        <a:t> it will saturate op-amp A positive. </a:t>
                      </a:r>
                    </a:p>
                    <a:p>
                      <a:pPr marL="285750" indent="-285750">
                        <a:buFont typeface="Arial" panose="020B0604020202020204" pitchFamily="34" charset="0"/>
                        <a:buChar char="•"/>
                      </a:pPr>
                      <a:r>
                        <a:rPr lang="en-GB" sz="1200" b="0" i="0" u="none" strike="noStrike" kern="1200" baseline="0" dirty="0">
                          <a:solidFill>
                            <a:schemeClr val="tx1"/>
                          </a:solidFill>
                          <a:latin typeface="+mn-lt"/>
                          <a:ea typeface="+mn-ea"/>
                          <a:cs typeface="+mn-cs"/>
                        </a:rPr>
                        <a:t>This causes transistor A to switch on, this causes bank A to turn on. </a:t>
                      </a:r>
                    </a:p>
                    <a:p>
                      <a:pPr marL="285750" indent="-285750">
                        <a:buFont typeface="Arial" panose="020B0604020202020204" pitchFamily="34" charset="0"/>
                        <a:buChar char="•"/>
                      </a:pPr>
                      <a:r>
                        <a:rPr lang="en-GB" sz="1200" b="0" i="0" u="none" strike="noStrike" kern="1200" baseline="0" dirty="0">
                          <a:solidFill>
                            <a:schemeClr val="tx1"/>
                          </a:solidFill>
                          <a:latin typeface="+mn-lt"/>
                          <a:ea typeface="+mn-ea"/>
                          <a:cs typeface="+mn-cs"/>
                        </a:rPr>
                        <a:t>This will cause op-amp B to remain saturated negatively causing bank B remain off. </a:t>
                      </a:r>
                    </a:p>
                    <a:p>
                      <a:r>
                        <a:rPr lang="en-GB" sz="1800" b="0" i="0" u="none" strike="noStrike" kern="1200" baseline="0" dirty="0">
                          <a:solidFill>
                            <a:schemeClr val="tx1"/>
                          </a:solidFill>
                          <a:latin typeface="+mn-lt"/>
                          <a:ea typeface="+mn-ea"/>
                          <a:cs typeface="+mn-cs"/>
                        </a:rPr>
                        <a:t>	</a:t>
                      </a:r>
                    </a:p>
                    <a:p>
                      <a:r>
                        <a:rPr lang="en-GB" sz="1200" b="0" i="0" u="none" strike="noStrike" kern="1200" baseline="0" dirty="0">
                          <a:solidFill>
                            <a:schemeClr val="tx1"/>
                          </a:solidFill>
                          <a:latin typeface="+mn-lt"/>
                          <a:ea typeface="+mn-ea"/>
                          <a:cs typeface="+mn-cs"/>
                        </a:rPr>
                        <a:t>	</a:t>
                      </a:r>
                    </a:p>
                    <a:p>
                      <a:r>
                        <a:rPr lang="en-GB" sz="1400" b="0" i="0" u="none" strike="noStrike" kern="1200" baseline="0" dirty="0">
                          <a:solidFill>
                            <a:schemeClr val="tx1"/>
                          </a:solidFill>
                          <a:latin typeface="+mn-lt"/>
                          <a:ea typeface="+mn-ea"/>
                          <a:cs typeface="+mn-cs"/>
                        </a:rPr>
                        <a:t>	</a:t>
                      </a:r>
                    </a:p>
                    <a:p>
                      <a:endParaRPr lang="en-GB" sz="1400" b="0" i="0" u="none" strike="noStrike" kern="1200" baseline="0" dirty="0">
                        <a:solidFill>
                          <a:schemeClr val="tx1"/>
                        </a:solidFill>
                        <a:latin typeface="+mn-lt"/>
                        <a:ea typeface="+mn-ea"/>
                        <a:cs typeface="+mn-cs"/>
                      </a:endParaRPr>
                    </a:p>
                  </a:txBody>
                  <a:tcPr/>
                </a:tc>
                <a:extLst>
                  <a:ext uri="{0D108BD9-81ED-4DB2-BD59-A6C34878D82A}">
                    <a16:rowId xmlns:a16="http://schemas.microsoft.com/office/drawing/2014/main" val="871586337"/>
                  </a:ext>
                </a:extLst>
              </a:tr>
            </a:tbl>
          </a:graphicData>
        </a:graphic>
      </p:graphicFrame>
      <p:pic>
        <p:nvPicPr>
          <p:cNvPr id="2" name="Picture 1"/>
          <p:cNvPicPr>
            <a:picLocks noChangeAspect="1"/>
          </p:cNvPicPr>
          <p:nvPr/>
        </p:nvPicPr>
        <p:blipFill>
          <a:blip r:embed="rId3"/>
          <a:stretch>
            <a:fillRect/>
          </a:stretch>
        </p:blipFill>
        <p:spPr>
          <a:xfrm>
            <a:off x="1395709" y="2786417"/>
            <a:ext cx="3616499" cy="2111874"/>
          </a:xfrm>
          <a:prstGeom prst="rect">
            <a:avLst/>
          </a:prstGeom>
        </p:spPr>
      </p:pic>
    </p:spTree>
    <p:extLst>
      <p:ext uri="{BB962C8B-B14F-4D97-AF65-F5344CB8AC3E}">
        <p14:creationId xmlns:p14="http://schemas.microsoft.com/office/powerpoint/2010/main" val="35026447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pPr algn="r"/>
            <a:r>
              <a:rPr lang="en-GB" sz="2400" dirty="0">
                <a:solidFill>
                  <a:schemeClr val="bg1">
                    <a:lumMod val="65000"/>
                  </a:schemeClr>
                </a:solidFill>
                <a:latin typeface="Century Gothic" pitchFamily="34" charset="0"/>
              </a:rPr>
              <a:t>Higher Engineering Science</a:t>
            </a:r>
          </a:p>
        </p:txBody>
      </p:sp>
      <p:sp>
        <p:nvSpPr>
          <p:cNvPr id="3" name="TextBox 2"/>
          <p:cNvSpPr txBox="1"/>
          <p:nvPr/>
        </p:nvSpPr>
        <p:spPr>
          <a:xfrm>
            <a:off x="1360640" y="794321"/>
            <a:ext cx="10336060" cy="7386638"/>
          </a:xfrm>
          <a:prstGeom prst="rect">
            <a:avLst/>
          </a:prstGeom>
          <a:noFill/>
        </p:spPr>
        <p:txBody>
          <a:bodyPr wrap="square" rtlCol="0">
            <a:spAutoFit/>
          </a:bodyPr>
          <a:lstStyle/>
          <a:p>
            <a:r>
              <a:rPr lang="en-GB" sz="2400" dirty="0">
                <a:solidFill>
                  <a:srgbClr val="0070C0"/>
                </a:solidFill>
              </a:rPr>
              <a:t>SQA Command Words</a:t>
            </a:r>
            <a:br>
              <a:rPr lang="en-GB" sz="2400" dirty="0">
                <a:solidFill>
                  <a:srgbClr val="0070C0"/>
                </a:solidFill>
              </a:rPr>
            </a:br>
            <a:endParaRPr lang="en-GB" sz="2400" dirty="0">
              <a:solidFill>
                <a:srgbClr val="0070C0"/>
              </a:solidFill>
            </a:endParaRPr>
          </a:p>
          <a:p>
            <a:r>
              <a:rPr lang="en-GB" b="1" dirty="0"/>
              <a:t>Explain </a:t>
            </a:r>
            <a:r>
              <a:rPr lang="en-GB" dirty="0"/>
              <a:t/>
            </a:r>
            <a:br>
              <a:rPr lang="en-GB" dirty="0"/>
            </a:br>
            <a:r>
              <a:rPr lang="en-GB" dirty="0"/>
              <a:t>For ‘Explain’ questions, only award marks where the candidate goes beyond a description, for example by giving a reason, or relating cause to effect, or providing a relationship between two aspects. </a:t>
            </a:r>
          </a:p>
          <a:p>
            <a:r>
              <a:rPr lang="en-GB" dirty="0"/>
              <a:t>	</a:t>
            </a:r>
            <a:r>
              <a:rPr lang="en-GB" sz="2400" dirty="0">
                <a:solidFill>
                  <a:srgbClr val="0070C0"/>
                </a:solidFill>
              </a:rPr>
              <a:t/>
            </a:r>
            <a:br>
              <a:rPr lang="en-GB" sz="2400" dirty="0">
                <a:solidFill>
                  <a:srgbClr val="0070C0"/>
                </a:solidFill>
              </a:rPr>
            </a:br>
            <a:r>
              <a:rPr lang="en-GB" sz="2400" dirty="0">
                <a:solidFill>
                  <a:srgbClr val="0070C0"/>
                </a:solidFill>
              </a:rPr>
              <a:t/>
            </a:r>
            <a:br>
              <a:rPr lang="en-GB" sz="2400" dirty="0">
                <a:solidFill>
                  <a:srgbClr val="0070C0"/>
                </a:solidFill>
              </a:rPr>
            </a:br>
            <a:r>
              <a:rPr lang="en-GB" dirty="0"/>
              <a:t/>
            </a:r>
            <a:br>
              <a:rPr lang="en-GB" dirty="0"/>
            </a:br>
            <a:r>
              <a:rPr lang="en-GB" dirty="0"/>
              <a:t/>
            </a:r>
            <a:br>
              <a:rPr lang="en-GB" dirty="0"/>
            </a:br>
            <a:r>
              <a:rPr lang="en-GB" b="1" dirty="0"/>
              <a:t/>
            </a:r>
            <a:br>
              <a:rPr lang="en-GB" b="1" dirty="0"/>
            </a:br>
            <a:r>
              <a:rPr lang="en-GB" b="1" dirty="0"/>
              <a:t/>
            </a:r>
            <a:br>
              <a:rPr lang="en-GB" b="1" dirty="0"/>
            </a:br>
            <a:r>
              <a:rPr lang="en-GB" b="1" dirty="0"/>
              <a:t/>
            </a:r>
            <a:br>
              <a:rPr lang="en-GB" b="1" dirty="0"/>
            </a:br>
            <a:r>
              <a:rPr lang="en-GB" b="1" dirty="0"/>
              <a:t>			</a:t>
            </a:r>
            <a:br>
              <a:rPr lang="en-GB" b="1" dirty="0"/>
            </a:br>
            <a:r>
              <a:rPr lang="en-GB" b="1" dirty="0"/>
              <a:t/>
            </a:r>
            <a:br>
              <a:rPr lang="en-GB" b="1" dirty="0"/>
            </a:br>
            <a:r>
              <a:rPr lang="en-GB" dirty="0"/>
              <a:t/>
            </a:r>
            <a:br>
              <a:rPr lang="en-GB" dirty="0"/>
            </a:br>
            <a:r>
              <a:rPr lang="en-GB" dirty="0"/>
              <a:t/>
            </a:r>
            <a:br>
              <a:rPr lang="en-GB" dirty="0"/>
            </a:br>
            <a:r>
              <a:rPr lang="en-GB" dirty="0"/>
              <a:t/>
            </a:r>
            <a:br>
              <a:rPr lang="en-GB" dirty="0"/>
            </a:br>
            <a:endParaRPr lang="en-GB" dirty="0"/>
          </a:p>
          <a:p>
            <a:r>
              <a:rPr lang="en-GB" dirty="0"/>
              <a:t/>
            </a:r>
            <a:br>
              <a:rPr lang="en-GB" dirty="0"/>
            </a:br>
            <a:endParaRPr lang="en-GB" dirty="0"/>
          </a:p>
          <a:p>
            <a:r>
              <a:rPr lang="en-GB" dirty="0"/>
              <a:t/>
            </a:r>
            <a:br>
              <a:rPr lang="en-GB" dirty="0"/>
            </a:br>
            <a:r>
              <a:rPr lang="en-GB" dirty="0"/>
              <a:t/>
            </a:r>
            <a:br>
              <a:rPr lang="en-GB" dirty="0"/>
            </a:br>
            <a:endParaRPr lang="en-GB" dirty="0"/>
          </a:p>
          <a:p>
            <a:endParaRPr lang="en-GB" dirty="0"/>
          </a:p>
          <a:p>
            <a:endParaRPr lang="en-GB" sz="2400" dirty="0">
              <a:solidFill>
                <a:srgbClr val="0070C0"/>
              </a:solidFill>
            </a:endParaRPr>
          </a:p>
        </p:txBody>
      </p:sp>
      <p:graphicFrame>
        <p:nvGraphicFramePr>
          <p:cNvPr id="7" name="Table 6"/>
          <p:cNvGraphicFramePr>
            <a:graphicFrameLocks noGrp="1"/>
          </p:cNvGraphicFramePr>
          <p:nvPr>
            <p:extLst/>
          </p:nvPr>
        </p:nvGraphicFramePr>
        <p:xfrm>
          <a:off x="1342574" y="2624798"/>
          <a:ext cx="10127167" cy="4015244"/>
        </p:xfrm>
        <a:graphic>
          <a:graphicData uri="http://schemas.openxmlformats.org/drawingml/2006/table">
            <a:tbl>
              <a:tblPr firstRow="1" bandRow="1">
                <a:tableStyleId>{5940675A-B579-460E-94D1-54222C63F5DA}</a:tableStyleId>
              </a:tblPr>
              <a:tblGrid>
                <a:gridCol w="2801457">
                  <a:extLst>
                    <a:ext uri="{9D8B030D-6E8A-4147-A177-3AD203B41FA5}">
                      <a16:colId xmlns:a16="http://schemas.microsoft.com/office/drawing/2014/main" val="1805748870"/>
                    </a:ext>
                  </a:extLst>
                </a:gridCol>
                <a:gridCol w="4309241">
                  <a:extLst>
                    <a:ext uri="{9D8B030D-6E8A-4147-A177-3AD203B41FA5}">
                      <a16:colId xmlns:a16="http://schemas.microsoft.com/office/drawing/2014/main" val="2476224894"/>
                    </a:ext>
                  </a:extLst>
                </a:gridCol>
                <a:gridCol w="3016469">
                  <a:extLst>
                    <a:ext uri="{9D8B030D-6E8A-4147-A177-3AD203B41FA5}">
                      <a16:colId xmlns:a16="http://schemas.microsoft.com/office/drawing/2014/main" val="3362549018"/>
                    </a:ext>
                  </a:extLst>
                </a:gridCol>
              </a:tblGrid>
              <a:tr h="510044">
                <a:tc>
                  <a:txBody>
                    <a:bodyPr/>
                    <a:lstStyle/>
                    <a:p>
                      <a:r>
                        <a:rPr lang="en-GB" dirty="0">
                          <a:solidFill>
                            <a:schemeClr val="bg1"/>
                          </a:solidFill>
                        </a:rPr>
                        <a:t>Question </a:t>
                      </a:r>
                    </a:p>
                  </a:txBody>
                  <a:tcPr>
                    <a:solidFill>
                      <a:srgbClr val="0070C0"/>
                    </a:solidFill>
                  </a:tcPr>
                </a:tc>
                <a:tc>
                  <a:txBody>
                    <a:bodyPr/>
                    <a:lstStyle/>
                    <a:p>
                      <a:r>
                        <a:rPr lang="en-GB" dirty="0">
                          <a:solidFill>
                            <a:schemeClr val="bg1"/>
                          </a:solidFill>
                        </a:rPr>
                        <a:t>How to</a:t>
                      </a:r>
                      <a:r>
                        <a:rPr lang="en-GB" baseline="0" dirty="0">
                          <a:solidFill>
                            <a:schemeClr val="bg1"/>
                          </a:solidFill>
                        </a:rPr>
                        <a:t> build a response</a:t>
                      </a:r>
                      <a:endParaRPr lang="en-GB" dirty="0">
                        <a:solidFill>
                          <a:schemeClr val="bg1"/>
                        </a:solidFill>
                      </a:endParaRPr>
                    </a:p>
                  </a:txBody>
                  <a:tcPr>
                    <a:solidFill>
                      <a:srgbClr val="0070C0"/>
                    </a:solidFill>
                  </a:tcPr>
                </a:tc>
                <a:tc>
                  <a:txBody>
                    <a:bodyPr/>
                    <a:lstStyle/>
                    <a:p>
                      <a:r>
                        <a:rPr lang="en-GB" dirty="0">
                          <a:solidFill>
                            <a:schemeClr val="bg1"/>
                          </a:solidFill>
                        </a:rPr>
                        <a:t>Answer</a:t>
                      </a:r>
                    </a:p>
                  </a:txBody>
                  <a:tcPr>
                    <a:solidFill>
                      <a:srgbClr val="0070C0"/>
                    </a:solidFill>
                  </a:tcPr>
                </a:tc>
                <a:extLst>
                  <a:ext uri="{0D108BD9-81ED-4DB2-BD59-A6C34878D82A}">
                    <a16:rowId xmlns:a16="http://schemas.microsoft.com/office/drawing/2014/main" val="2499455285"/>
                  </a:ext>
                </a:extLst>
              </a:tr>
              <a:tr h="1563560">
                <a:tc>
                  <a:txBody>
                    <a:bodyPr/>
                    <a:lstStyle/>
                    <a:p>
                      <a:endParaRPr lang="en-GB" sz="1400" dirty="0"/>
                    </a:p>
                    <a:p>
                      <a:endParaRPr lang="en-GB" sz="1400" dirty="0"/>
                    </a:p>
                    <a:p>
                      <a:endParaRPr lang="en-GB" sz="1400" dirty="0"/>
                    </a:p>
                    <a:p>
                      <a:endParaRPr lang="en-GB" sz="1400" dirty="0"/>
                    </a:p>
                    <a:p>
                      <a:endParaRPr lang="en-GB" sz="1400" dirty="0"/>
                    </a:p>
                    <a:p>
                      <a:endParaRPr lang="en-GB" sz="1400" dirty="0"/>
                    </a:p>
                    <a:p>
                      <a:r>
                        <a:rPr lang="en-GB" sz="1400" dirty="0"/>
                        <a:t>Improving efficiency is a key task for the engineers who design the aeroplane. </a:t>
                      </a:r>
                    </a:p>
                    <a:p>
                      <a:endParaRPr lang="en-GB" sz="1400" dirty="0"/>
                    </a:p>
                    <a:p>
                      <a:r>
                        <a:rPr lang="en-GB" sz="1400" dirty="0"/>
                        <a:t>(c) Explain one economic and one social impact of improving the efficiency of the aeroplane.</a:t>
                      </a:r>
                    </a:p>
                    <a:p>
                      <a:r>
                        <a:rPr lang="en-GB" sz="1400" dirty="0"/>
                        <a:t>Economic ____________________</a:t>
                      </a:r>
                    </a:p>
                    <a:p>
                      <a:r>
                        <a:rPr lang="en-GB" sz="1400" dirty="0"/>
                        <a:t>Social _______________________</a:t>
                      </a:r>
                    </a:p>
                    <a:p>
                      <a:endParaRPr lang="en-GB" sz="1400" dirty="0"/>
                    </a:p>
                  </a:txBody>
                  <a:tcPr/>
                </a:tc>
                <a:tc>
                  <a:txBody>
                    <a:bodyPr/>
                    <a:lstStyle/>
                    <a:p>
                      <a:r>
                        <a:rPr lang="en-GB" sz="1400" b="0" i="0" u="none" strike="noStrike" kern="1200" baseline="0" dirty="0">
                          <a:solidFill>
                            <a:schemeClr val="tx1"/>
                          </a:solidFill>
                          <a:latin typeface="+mn-lt"/>
                          <a:ea typeface="+mn-ea"/>
                          <a:cs typeface="+mn-cs"/>
                        </a:rPr>
                        <a:t>You are expected to </a:t>
                      </a:r>
                      <a:r>
                        <a:rPr lang="en-GB" sz="1400" b="1" i="0" u="none" strike="noStrike" kern="1200" baseline="0" dirty="0">
                          <a:solidFill>
                            <a:schemeClr val="tx1"/>
                          </a:solidFill>
                          <a:latin typeface="+mn-lt"/>
                          <a:ea typeface="+mn-ea"/>
                          <a:cs typeface="+mn-cs"/>
                        </a:rPr>
                        <a:t>explain</a:t>
                      </a:r>
                      <a:r>
                        <a:rPr lang="en-GB" sz="1400" b="0" i="0" u="none" strike="noStrike" kern="1200" baseline="0" dirty="0">
                          <a:solidFill>
                            <a:schemeClr val="tx1"/>
                          </a:solidFill>
                          <a:latin typeface="+mn-lt"/>
                          <a:ea typeface="+mn-ea"/>
                          <a:cs typeface="+mn-cs"/>
                        </a:rPr>
                        <a:t> </a:t>
                      </a:r>
                      <a:r>
                        <a:rPr lang="en-GB" sz="1400" b="1" i="0" u="sng" strike="noStrike" kern="1200" baseline="0" dirty="0">
                          <a:solidFill>
                            <a:schemeClr val="tx1"/>
                          </a:solidFill>
                          <a:latin typeface="+mn-lt"/>
                          <a:ea typeface="+mn-ea"/>
                          <a:cs typeface="+mn-cs"/>
                        </a:rPr>
                        <a:t>two</a:t>
                      </a:r>
                      <a:r>
                        <a:rPr lang="en-GB" sz="1400" b="0" i="0" u="none" strike="noStrike" kern="1200" baseline="0" dirty="0">
                          <a:solidFill>
                            <a:schemeClr val="tx1"/>
                          </a:solidFill>
                          <a:latin typeface="+mn-lt"/>
                          <a:ea typeface="+mn-ea"/>
                          <a:cs typeface="+mn-cs"/>
                        </a:rPr>
                        <a:t> impacts of improving efficiency. One linked to </a:t>
                      </a:r>
                      <a:r>
                        <a:rPr lang="en-GB" sz="1400" b="1" i="0" u="none" strike="noStrike" kern="1200" baseline="0" dirty="0">
                          <a:solidFill>
                            <a:schemeClr val="tx1"/>
                          </a:solidFill>
                          <a:latin typeface="+mn-lt"/>
                          <a:ea typeface="+mn-ea"/>
                          <a:cs typeface="+mn-cs"/>
                        </a:rPr>
                        <a:t>Economic</a:t>
                      </a:r>
                      <a:r>
                        <a:rPr lang="en-GB" sz="1400" b="0" i="0" u="none" strike="noStrike" kern="1200" baseline="0" dirty="0">
                          <a:solidFill>
                            <a:schemeClr val="tx1"/>
                          </a:solidFill>
                          <a:latin typeface="+mn-lt"/>
                          <a:ea typeface="+mn-ea"/>
                          <a:cs typeface="+mn-cs"/>
                        </a:rPr>
                        <a:t> and one </a:t>
                      </a:r>
                      <a:r>
                        <a:rPr lang="en-GB" sz="1400" b="1" i="0" u="none" strike="noStrike" kern="1200" baseline="0" dirty="0">
                          <a:solidFill>
                            <a:schemeClr val="tx1"/>
                          </a:solidFill>
                          <a:latin typeface="+mn-lt"/>
                          <a:ea typeface="+mn-ea"/>
                          <a:cs typeface="+mn-cs"/>
                        </a:rPr>
                        <a:t>Social</a:t>
                      </a:r>
                      <a:r>
                        <a:rPr lang="en-GB" sz="1400" b="0" i="0" u="none" strike="noStrike" kern="1200" baseline="0" dirty="0">
                          <a:solidFill>
                            <a:schemeClr val="tx1"/>
                          </a:solidFill>
                          <a:latin typeface="+mn-lt"/>
                          <a:ea typeface="+mn-ea"/>
                          <a:cs typeface="+mn-cs"/>
                        </a:rPr>
                        <a:t>. </a:t>
                      </a:r>
                    </a:p>
                    <a:p>
                      <a:endParaRPr lang="en-GB" sz="14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Economic</a:t>
                      </a:r>
                      <a:r>
                        <a:rPr lang="en-GB" sz="1400" dirty="0"/>
                        <a:t> -  </a:t>
                      </a:r>
                      <a:r>
                        <a:rPr lang="en-GB" sz="1400" b="0" i="0" u="none" strike="noStrike" kern="1200" baseline="0" dirty="0">
                          <a:solidFill>
                            <a:srgbClr val="FF0000"/>
                          </a:solidFill>
                          <a:latin typeface="+mn-lt"/>
                          <a:ea typeface="+mn-ea"/>
                          <a:cs typeface="+mn-cs"/>
                        </a:rPr>
                        <a:t>Reduces running cost (Effect) </a:t>
                      </a:r>
                      <a:r>
                        <a:rPr lang="en-GB" sz="1400" b="0" i="0" u="none" strike="noStrike" kern="1200" baseline="0" dirty="0">
                          <a:solidFill>
                            <a:srgbClr val="0070C0"/>
                          </a:solidFill>
                          <a:latin typeface="+mn-lt"/>
                          <a:ea typeface="+mn-ea"/>
                          <a:cs typeface="+mn-cs"/>
                        </a:rPr>
                        <a:t>due to less electricity being used (Cause)</a:t>
                      </a:r>
                      <a:r>
                        <a:rPr lang="en-GB" sz="1400" b="0" i="0" u="none" strike="noStrike" kern="1200" baseline="0" dirty="0">
                          <a:solidFill>
                            <a:schemeClr val="tx1"/>
                          </a:solidFill>
                          <a:latin typeface="+mn-lt"/>
                          <a:ea typeface="+mn-ea"/>
                          <a:cs typeface="+mn-cs"/>
                        </a:rPr>
                        <a:t>. </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none" strike="noStrike" kern="1200" baseline="0" dirty="0">
                          <a:solidFill>
                            <a:schemeClr val="tx1"/>
                          </a:solidFill>
                          <a:latin typeface="+mn-lt"/>
                          <a:ea typeface="+mn-ea"/>
                          <a:cs typeface="+mn-cs"/>
                        </a:rPr>
                        <a:t>Social</a:t>
                      </a:r>
                      <a:r>
                        <a:rPr lang="en-GB" sz="1400" b="0" i="0" u="none" strike="noStrike" kern="1200" baseline="0" dirty="0">
                          <a:solidFill>
                            <a:schemeClr val="tx1"/>
                          </a:solidFill>
                          <a:latin typeface="+mn-lt"/>
                          <a:ea typeface="+mn-ea"/>
                          <a:cs typeface="+mn-cs"/>
                        </a:rPr>
                        <a:t>: </a:t>
                      </a:r>
                      <a:r>
                        <a:rPr lang="en-GB" sz="1400" b="0" i="0" u="none" strike="noStrike" kern="1200" baseline="0" dirty="0">
                          <a:solidFill>
                            <a:srgbClr val="0070C0"/>
                          </a:solidFill>
                          <a:latin typeface="+mn-lt"/>
                          <a:ea typeface="+mn-ea"/>
                          <a:cs typeface="+mn-cs"/>
                        </a:rPr>
                        <a:t>Longer flight times would be possible (Cause)  </a:t>
                      </a:r>
                      <a:r>
                        <a:rPr lang="en-GB" sz="1400" b="0" i="0" u="none" strike="noStrike" kern="1200" baseline="0" dirty="0">
                          <a:solidFill>
                            <a:srgbClr val="FF0000"/>
                          </a:solidFill>
                          <a:latin typeface="+mn-lt"/>
                          <a:ea typeface="+mn-ea"/>
                          <a:cs typeface="+mn-cs"/>
                        </a:rPr>
                        <a:t>allowing people to travel further without stop-over (Effect)</a:t>
                      </a:r>
                      <a:r>
                        <a:rPr lang="en-GB" sz="1400" b="0" i="0" u="none" strike="noStrike" kern="1200" baseline="0" dirty="0">
                          <a:solidFill>
                            <a:schemeClr val="tx1"/>
                          </a:solidFill>
                          <a:latin typeface="+mn-lt"/>
                          <a:ea typeface="+mn-ea"/>
                          <a:cs typeface="+mn-cs"/>
                        </a:rPr>
                        <a:t>. </a:t>
                      </a:r>
                    </a:p>
                    <a:p>
                      <a:endParaRPr lang="en-GB" sz="1400" dirty="0"/>
                    </a:p>
                  </a:txBody>
                  <a:tcPr/>
                </a:tc>
                <a:tc>
                  <a:txBody>
                    <a:bodyPr/>
                    <a:lstStyle/>
                    <a:p>
                      <a:r>
                        <a:rPr lang="en-GB" sz="1400" b="1" i="0" u="none" strike="noStrike" kern="1200" baseline="0" dirty="0">
                          <a:solidFill>
                            <a:schemeClr val="tx1"/>
                          </a:solidFill>
                          <a:latin typeface="+mn-lt"/>
                          <a:ea typeface="+mn-ea"/>
                          <a:cs typeface="+mn-cs"/>
                        </a:rPr>
                        <a:t>Economic</a:t>
                      </a:r>
                      <a:r>
                        <a:rPr lang="en-GB" sz="1400" b="0" i="0" u="none" strike="noStrike" kern="1200" baseline="0" dirty="0">
                          <a:solidFill>
                            <a:schemeClr val="tx1"/>
                          </a:solidFill>
                          <a:latin typeface="+mn-lt"/>
                          <a:ea typeface="+mn-ea"/>
                          <a:cs typeface="+mn-cs"/>
                        </a:rPr>
                        <a:t>: Reduces running cost due to less electricity being used. </a:t>
                      </a:r>
                    </a:p>
                    <a:p>
                      <a:endParaRPr lang="en-GB" sz="1400" b="0" i="0" u="none" strike="noStrike" kern="1200" baseline="0" dirty="0">
                        <a:solidFill>
                          <a:schemeClr val="tx1"/>
                        </a:solidFill>
                        <a:latin typeface="+mn-lt"/>
                        <a:ea typeface="+mn-ea"/>
                        <a:cs typeface="+mn-cs"/>
                      </a:endParaRPr>
                    </a:p>
                    <a:p>
                      <a:r>
                        <a:rPr lang="en-GB" sz="1400" b="1" i="0" u="none" strike="noStrike" kern="1200" baseline="0" dirty="0">
                          <a:solidFill>
                            <a:schemeClr val="tx1"/>
                          </a:solidFill>
                          <a:latin typeface="+mn-lt"/>
                          <a:ea typeface="+mn-ea"/>
                          <a:cs typeface="+mn-cs"/>
                        </a:rPr>
                        <a:t>Social</a:t>
                      </a:r>
                      <a:r>
                        <a:rPr lang="en-GB" sz="1400" b="0" i="0" u="none" strike="noStrike" kern="1200" baseline="0" dirty="0">
                          <a:solidFill>
                            <a:schemeClr val="tx1"/>
                          </a:solidFill>
                          <a:latin typeface="+mn-lt"/>
                          <a:ea typeface="+mn-ea"/>
                          <a:cs typeface="+mn-cs"/>
                        </a:rPr>
                        <a:t>: Longer flight times would be possible allowing people to travel further without stop-over. </a:t>
                      </a:r>
                    </a:p>
                    <a:p>
                      <a:r>
                        <a:rPr lang="en-GB" sz="1400" b="0" i="0" u="none" strike="noStrike" kern="1200" baseline="0" dirty="0">
                          <a:solidFill>
                            <a:schemeClr val="tx1"/>
                          </a:solidFill>
                          <a:latin typeface="+mn-lt"/>
                          <a:ea typeface="+mn-ea"/>
                          <a:cs typeface="+mn-cs"/>
                        </a:rPr>
                        <a:t/>
                      </a:r>
                      <a:br>
                        <a:rPr lang="en-GB" sz="1400" b="0" i="0" u="none" strike="noStrike" kern="1200" baseline="0" dirty="0">
                          <a:solidFill>
                            <a:schemeClr val="tx1"/>
                          </a:solidFill>
                          <a:latin typeface="+mn-lt"/>
                          <a:ea typeface="+mn-ea"/>
                          <a:cs typeface="+mn-cs"/>
                        </a:rPr>
                      </a:br>
                      <a:r>
                        <a:rPr lang="en-GB" sz="1400" b="0" i="0" u="none" strike="noStrike" kern="1200" baseline="0" dirty="0">
                          <a:solidFill>
                            <a:schemeClr val="tx1"/>
                          </a:solidFill>
                          <a:latin typeface="+mn-lt"/>
                          <a:ea typeface="+mn-ea"/>
                          <a:cs typeface="+mn-cs"/>
                        </a:rPr>
                        <a:t>M</a:t>
                      </a:r>
                      <a:r>
                        <a:rPr lang="en-GB" sz="1400" b="1" i="0" u="none" strike="noStrike" kern="1200" baseline="0" dirty="0">
                          <a:solidFill>
                            <a:schemeClr val="tx1"/>
                          </a:solidFill>
                          <a:latin typeface="+mn-lt"/>
                          <a:ea typeface="+mn-ea"/>
                          <a:cs typeface="+mn-cs"/>
                        </a:rPr>
                        <a:t>ust refer to cause and effect. Answer linked to context of question </a:t>
                      </a:r>
                    </a:p>
                    <a:p>
                      <a:endParaRPr lang="en-GB" sz="14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none" strike="noStrike" kern="1200" baseline="0" dirty="0">
                          <a:solidFill>
                            <a:schemeClr val="tx1"/>
                          </a:solidFill>
                          <a:latin typeface="+mn-lt"/>
                          <a:ea typeface="+mn-ea"/>
                          <a:cs typeface="+mn-cs"/>
                        </a:rPr>
                        <a:t>Any other relevant answer will be accepted as long as there is a cause and effect.</a:t>
                      </a:r>
                    </a:p>
                    <a:p>
                      <a:endParaRPr lang="en-GB" sz="1050" b="1" dirty="0">
                        <a:solidFill>
                          <a:schemeClr val="tx1"/>
                        </a:solidFill>
                      </a:endParaRPr>
                    </a:p>
                  </a:txBody>
                  <a:tcPr/>
                </a:tc>
                <a:extLst>
                  <a:ext uri="{0D108BD9-81ED-4DB2-BD59-A6C34878D82A}">
                    <a16:rowId xmlns:a16="http://schemas.microsoft.com/office/drawing/2014/main" val="871586337"/>
                  </a:ext>
                </a:extLst>
              </a:tr>
            </a:tbl>
          </a:graphicData>
        </a:graphic>
      </p:graphicFrame>
      <p:pic>
        <p:nvPicPr>
          <p:cNvPr id="2" name="Picture 1"/>
          <p:cNvPicPr>
            <a:picLocks noChangeAspect="1"/>
          </p:cNvPicPr>
          <p:nvPr/>
        </p:nvPicPr>
        <p:blipFill>
          <a:blip r:embed="rId3"/>
          <a:stretch>
            <a:fillRect/>
          </a:stretch>
        </p:blipFill>
        <p:spPr>
          <a:xfrm>
            <a:off x="1702677" y="3287164"/>
            <a:ext cx="2003041" cy="1200476"/>
          </a:xfrm>
          <a:prstGeom prst="rect">
            <a:avLst/>
          </a:prstGeom>
        </p:spPr>
      </p:pic>
    </p:spTree>
    <p:extLst>
      <p:ext uri="{BB962C8B-B14F-4D97-AF65-F5344CB8AC3E}">
        <p14:creationId xmlns:p14="http://schemas.microsoft.com/office/powerpoint/2010/main" val="3730165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pPr algn="r"/>
            <a:r>
              <a:rPr lang="en-GB" sz="2400" dirty="0">
                <a:solidFill>
                  <a:schemeClr val="bg1">
                    <a:lumMod val="65000"/>
                  </a:schemeClr>
                </a:solidFill>
                <a:latin typeface="Century Gothic" pitchFamily="34" charset="0"/>
              </a:rPr>
              <a:t>Higher Engineering Science</a:t>
            </a:r>
          </a:p>
        </p:txBody>
      </p:sp>
      <p:sp>
        <p:nvSpPr>
          <p:cNvPr id="3" name="TextBox 2"/>
          <p:cNvSpPr txBox="1"/>
          <p:nvPr/>
        </p:nvSpPr>
        <p:spPr>
          <a:xfrm>
            <a:off x="1360640" y="1005738"/>
            <a:ext cx="10336060" cy="4524315"/>
          </a:xfrm>
          <a:prstGeom prst="rect">
            <a:avLst/>
          </a:prstGeom>
          <a:noFill/>
        </p:spPr>
        <p:txBody>
          <a:bodyPr wrap="square" rtlCol="0">
            <a:spAutoFit/>
          </a:bodyPr>
          <a:lstStyle/>
          <a:p>
            <a:r>
              <a:rPr lang="en-GB" sz="2400" dirty="0">
                <a:solidFill>
                  <a:srgbClr val="0070C0"/>
                </a:solidFill>
              </a:rPr>
              <a:t>SQA Command Words</a:t>
            </a:r>
            <a:br>
              <a:rPr lang="en-GB" sz="2400" dirty="0">
                <a:solidFill>
                  <a:srgbClr val="0070C0"/>
                </a:solidFill>
              </a:rPr>
            </a:br>
            <a:r>
              <a:rPr lang="en-GB" sz="2400" dirty="0">
                <a:solidFill>
                  <a:srgbClr val="0070C0"/>
                </a:solidFill>
              </a:rPr>
              <a:t/>
            </a:r>
            <a:br>
              <a:rPr lang="en-GB" sz="2400" dirty="0">
                <a:solidFill>
                  <a:srgbClr val="0070C0"/>
                </a:solidFill>
              </a:rPr>
            </a:br>
            <a:r>
              <a:rPr lang="en-GB" b="1" dirty="0"/>
              <a:t/>
            </a:r>
            <a:br>
              <a:rPr lang="en-GB" b="1" dirty="0"/>
            </a:br>
            <a:r>
              <a:rPr lang="en-GB" b="1" dirty="0"/>
              <a:t/>
            </a:r>
            <a:br>
              <a:rPr lang="en-GB" b="1" dirty="0"/>
            </a:br>
            <a:r>
              <a:rPr lang="en-GB" dirty="0"/>
              <a:t/>
            </a:r>
            <a:br>
              <a:rPr lang="en-GB" dirty="0"/>
            </a:br>
            <a:r>
              <a:rPr lang="en-GB" dirty="0"/>
              <a:t/>
            </a:r>
            <a:br>
              <a:rPr lang="en-GB" dirty="0"/>
            </a:br>
            <a:r>
              <a:rPr lang="en-GB" dirty="0"/>
              <a:t/>
            </a:r>
            <a:br>
              <a:rPr lang="en-GB" dirty="0"/>
            </a:br>
            <a:endParaRPr lang="en-GB" dirty="0"/>
          </a:p>
          <a:p>
            <a:r>
              <a:rPr lang="en-GB" dirty="0"/>
              <a:t/>
            </a:r>
            <a:br>
              <a:rPr lang="en-GB" dirty="0"/>
            </a:br>
            <a:endParaRPr lang="en-GB" dirty="0"/>
          </a:p>
          <a:p>
            <a:r>
              <a:rPr lang="en-GB" dirty="0"/>
              <a:t/>
            </a:r>
            <a:br>
              <a:rPr lang="en-GB" dirty="0"/>
            </a:br>
            <a:r>
              <a:rPr lang="en-GB" dirty="0"/>
              <a:t/>
            </a:r>
            <a:br>
              <a:rPr lang="en-GB" dirty="0"/>
            </a:br>
            <a:endParaRPr lang="en-GB" dirty="0"/>
          </a:p>
          <a:p>
            <a:endParaRPr lang="en-GB" dirty="0"/>
          </a:p>
          <a:p>
            <a:endParaRPr lang="en-GB" sz="2400" dirty="0">
              <a:solidFill>
                <a:srgbClr val="0070C0"/>
              </a:solidFill>
            </a:endParaRPr>
          </a:p>
        </p:txBody>
      </p:sp>
      <p:graphicFrame>
        <p:nvGraphicFramePr>
          <p:cNvPr id="2" name="Table 1"/>
          <p:cNvGraphicFramePr>
            <a:graphicFrameLocks noGrp="1"/>
          </p:cNvGraphicFramePr>
          <p:nvPr>
            <p:extLst/>
          </p:nvPr>
        </p:nvGraphicFramePr>
        <p:xfrm>
          <a:off x="1098650" y="1441430"/>
          <a:ext cx="10336495" cy="5217160"/>
        </p:xfrm>
        <a:graphic>
          <a:graphicData uri="http://schemas.openxmlformats.org/drawingml/2006/table">
            <a:tbl>
              <a:tblPr firstRow="1" bandRow="1">
                <a:tableStyleId>{5C22544A-7EE6-4342-B048-85BDC9FD1C3A}</a:tableStyleId>
              </a:tblPr>
              <a:tblGrid>
                <a:gridCol w="1930978">
                  <a:extLst>
                    <a:ext uri="{9D8B030D-6E8A-4147-A177-3AD203B41FA5}">
                      <a16:colId xmlns:a16="http://schemas.microsoft.com/office/drawing/2014/main" val="2333199552"/>
                    </a:ext>
                  </a:extLst>
                </a:gridCol>
                <a:gridCol w="2801839">
                  <a:extLst>
                    <a:ext uri="{9D8B030D-6E8A-4147-A177-3AD203B41FA5}">
                      <a16:colId xmlns:a16="http://schemas.microsoft.com/office/drawing/2014/main" val="2476612049"/>
                    </a:ext>
                  </a:extLst>
                </a:gridCol>
                <a:gridCol w="2801839">
                  <a:extLst>
                    <a:ext uri="{9D8B030D-6E8A-4147-A177-3AD203B41FA5}">
                      <a16:colId xmlns:a16="http://schemas.microsoft.com/office/drawing/2014/main" val="3392315435"/>
                    </a:ext>
                  </a:extLst>
                </a:gridCol>
                <a:gridCol w="2801839">
                  <a:extLst>
                    <a:ext uri="{9D8B030D-6E8A-4147-A177-3AD203B41FA5}">
                      <a16:colId xmlns:a16="http://schemas.microsoft.com/office/drawing/2014/main" val="3340903078"/>
                    </a:ext>
                  </a:extLst>
                </a:gridCol>
              </a:tblGrid>
              <a:tr h="370840">
                <a:tc>
                  <a:txBody>
                    <a:bodyPr/>
                    <a:lstStyle/>
                    <a:p>
                      <a:r>
                        <a:rPr lang="en-GB" sz="1400" dirty="0"/>
                        <a:t>Command Word</a:t>
                      </a:r>
                    </a:p>
                  </a:txBody>
                  <a:tcPr/>
                </a:tc>
                <a:tc>
                  <a:txBody>
                    <a:bodyPr/>
                    <a:lstStyle/>
                    <a:p>
                      <a:r>
                        <a:rPr lang="en-GB" sz="1400" dirty="0"/>
                        <a:t>Expected Response</a:t>
                      </a:r>
                    </a:p>
                  </a:txBody>
                  <a:tcPr/>
                </a:tc>
                <a:tc>
                  <a:txBody>
                    <a:bodyPr/>
                    <a:lstStyle/>
                    <a:p>
                      <a:r>
                        <a:rPr lang="en-GB" sz="1400" dirty="0"/>
                        <a:t>Example Question</a:t>
                      </a:r>
                    </a:p>
                  </a:txBody>
                  <a:tcPr/>
                </a:tc>
                <a:tc>
                  <a:txBody>
                    <a:bodyPr/>
                    <a:lstStyle/>
                    <a:p>
                      <a:r>
                        <a:rPr lang="en-GB" sz="1400" dirty="0"/>
                        <a:t>Example Answer </a:t>
                      </a:r>
                    </a:p>
                  </a:txBody>
                  <a:tcPr/>
                </a:tc>
                <a:extLst>
                  <a:ext uri="{0D108BD9-81ED-4DB2-BD59-A6C34878D82A}">
                    <a16:rowId xmlns:a16="http://schemas.microsoft.com/office/drawing/2014/main" val="907820217"/>
                  </a:ext>
                </a:extLst>
              </a:tr>
              <a:tr h="370840">
                <a:tc>
                  <a:txBody>
                    <a:bodyPr/>
                    <a:lstStyle/>
                    <a:p>
                      <a:r>
                        <a:rPr lang="en-GB" sz="1200" dirty="0"/>
                        <a:t>Name/ State</a:t>
                      </a:r>
                    </a:p>
                  </a:txBody>
                  <a:tcPr/>
                </a:tc>
                <a:tc>
                  <a:txBody>
                    <a:bodyPr/>
                    <a:lstStyle/>
                    <a:p>
                      <a:r>
                        <a:rPr lang="en-GB" sz="1200" dirty="0"/>
                        <a:t>Candidates must provide the answer in brief</a:t>
                      </a:r>
                      <a:r>
                        <a:rPr lang="en-GB" sz="1200" baseline="0" dirty="0"/>
                        <a:t> form/ name. Candidates will normally be required to make the same number of statements as there are marks available. </a:t>
                      </a:r>
                      <a:endParaRPr lang="en-GB" sz="1200" dirty="0"/>
                    </a:p>
                  </a:txBody>
                  <a:tcPr/>
                </a:tc>
                <a:tc>
                  <a:txBody>
                    <a:bodyPr/>
                    <a:lstStyle/>
                    <a:p>
                      <a:r>
                        <a:rPr lang="en-GB" sz="1200" dirty="0"/>
                        <a:t>State the op-amp configuration required to perform this task? (1 Mark)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dk1"/>
                          </a:solidFill>
                          <a:latin typeface="+mn-lt"/>
                          <a:ea typeface="+mn-ea"/>
                          <a:cs typeface="+mn-cs"/>
                        </a:rPr>
                        <a:t>Summing amplifier. 	</a:t>
                      </a:r>
                    </a:p>
                    <a:p>
                      <a:endParaRPr lang="en-GB" sz="1200" dirty="0"/>
                    </a:p>
                  </a:txBody>
                  <a:tcPr/>
                </a:tc>
                <a:extLst>
                  <a:ext uri="{0D108BD9-81ED-4DB2-BD59-A6C34878D82A}">
                    <a16:rowId xmlns:a16="http://schemas.microsoft.com/office/drawing/2014/main" val="2223939155"/>
                  </a:ext>
                </a:extLst>
              </a:tr>
              <a:tr h="370840">
                <a:tc>
                  <a:txBody>
                    <a:bodyPr/>
                    <a:lstStyle/>
                    <a:p>
                      <a:r>
                        <a:rPr lang="en-GB" sz="1200" dirty="0"/>
                        <a:t>Describe</a:t>
                      </a:r>
                    </a:p>
                  </a:txBody>
                  <a:tcPr/>
                </a:tc>
                <a:tc>
                  <a:txBody>
                    <a:bodyPr/>
                    <a:lstStyle/>
                    <a:p>
                      <a:r>
                        <a:rPr lang="en-GB" sz="1200" dirty="0"/>
                        <a:t>Where a question asks a candidate to </a:t>
                      </a:r>
                      <a:r>
                        <a:rPr lang="en-GB" sz="1200" b="1" dirty="0"/>
                        <a:t>describe</a:t>
                      </a:r>
                      <a:r>
                        <a:rPr lang="en-GB" sz="1200" dirty="0"/>
                        <a:t>, they must provide a statement or structure of characteristics and/or features. This should be more than an outline or a list. It may refer to, for example, a concept, process, experiment, situation, or facts, in the context of and appropriate to the question.</a:t>
                      </a:r>
                    </a:p>
                  </a:txBody>
                  <a:tcPr/>
                </a:tc>
                <a:tc>
                  <a:txBody>
                    <a:bodyPr/>
                    <a:lstStyle/>
                    <a:p>
                      <a:r>
                        <a:rPr lang="en-GB" sz="1200" dirty="0"/>
                        <a:t>Describe how the gain of the op-amp circuit could be increased? (1 Mark)</a:t>
                      </a:r>
                    </a:p>
                  </a:txBody>
                  <a:tcPr/>
                </a:tc>
                <a:tc>
                  <a:txBody>
                    <a:bodyPr/>
                    <a:lstStyle/>
                    <a:p>
                      <a:r>
                        <a:rPr lang="en-GB" sz="1200" b="0" i="0" u="none" strike="noStrike" kern="1200" baseline="0" dirty="0">
                          <a:solidFill>
                            <a:schemeClr val="dk1"/>
                          </a:solidFill>
                          <a:latin typeface="+mn-lt"/>
                          <a:ea typeface="+mn-ea"/>
                          <a:cs typeface="+mn-cs"/>
                        </a:rPr>
                        <a:t>By increasing the value of </a:t>
                      </a:r>
                      <a:r>
                        <a:rPr lang="en-GB" sz="1200" b="0" i="0" u="none" strike="noStrike" kern="1200" baseline="0" dirty="0" err="1">
                          <a:solidFill>
                            <a:schemeClr val="dk1"/>
                          </a:solidFill>
                          <a:latin typeface="+mn-lt"/>
                          <a:ea typeface="+mn-ea"/>
                          <a:cs typeface="+mn-cs"/>
                        </a:rPr>
                        <a:t>Rf</a:t>
                      </a:r>
                      <a:r>
                        <a:rPr lang="en-GB" sz="1200" b="0" i="0" u="none" strike="noStrike" kern="1200" baseline="0" dirty="0">
                          <a:solidFill>
                            <a:schemeClr val="dk1"/>
                          </a:solidFill>
                          <a:latin typeface="+mn-lt"/>
                          <a:ea typeface="+mn-ea"/>
                          <a:cs typeface="+mn-cs"/>
                        </a:rPr>
                        <a:t> (Feedback Resistance).</a:t>
                      </a:r>
                    </a:p>
                    <a:p>
                      <a:r>
                        <a:rPr lang="en-GB" sz="1200" b="0" i="0" u="none" strike="noStrike" kern="1200" baseline="0" dirty="0">
                          <a:solidFill>
                            <a:schemeClr val="dk1"/>
                          </a:solidFill>
                          <a:latin typeface="+mn-lt"/>
                          <a:ea typeface="+mn-ea"/>
                          <a:cs typeface="+mn-cs"/>
                        </a:rPr>
                        <a:t> </a:t>
                      </a:r>
                    </a:p>
                    <a:p>
                      <a:r>
                        <a:rPr lang="en-GB" sz="1200" b="0" i="0" u="none" strike="noStrike" kern="1200" baseline="0" dirty="0">
                          <a:solidFill>
                            <a:schemeClr val="dk1"/>
                          </a:solidFill>
                          <a:latin typeface="+mn-lt"/>
                          <a:ea typeface="+mn-ea"/>
                          <a:cs typeface="+mn-cs"/>
                        </a:rPr>
                        <a:t>By decreasing the value of </a:t>
                      </a:r>
                      <a:r>
                        <a:rPr lang="en-GB" sz="1200" b="0" i="0" u="none" strike="noStrike" kern="1200" baseline="0" dirty="0" err="1">
                          <a:solidFill>
                            <a:schemeClr val="dk1"/>
                          </a:solidFill>
                          <a:latin typeface="+mn-lt"/>
                          <a:ea typeface="+mn-ea"/>
                          <a:cs typeface="+mn-cs"/>
                        </a:rPr>
                        <a:t>Ri</a:t>
                      </a:r>
                      <a:r>
                        <a:rPr lang="en-GB" sz="1200" b="0" i="0" u="none" strike="noStrike" kern="1200" baseline="0" dirty="0">
                          <a:solidFill>
                            <a:schemeClr val="dk1"/>
                          </a:solidFill>
                          <a:latin typeface="+mn-lt"/>
                          <a:ea typeface="+mn-ea"/>
                          <a:cs typeface="+mn-cs"/>
                        </a:rPr>
                        <a:t> (Input Resistance). </a:t>
                      </a:r>
                    </a:p>
                    <a:p>
                      <a:endParaRPr lang="en-GB" sz="1200" b="0" i="0" u="none" strike="noStrike" kern="1200" baseline="0" dirty="0">
                        <a:solidFill>
                          <a:schemeClr val="dk1"/>
                        </a:solidFill>
                        <a:latin typeface="+mn-lt"/>
                        <a:ea typeface="+mn-ea"/>
                        <a:cs typeface="+mn-cs"/>
                      </a:endParaRPr>
                    </a:p>
                    <a:p>
                      <a:r>
                        <a:rPr lang="en-GB" sz="1200" b="0" i="0" u="none" strike="noStrike" kern="1200" baseline="0" dirty="0">
                          <a:solidFill>
                            <a:schemeClr val="dk1"/>
                          </a:solidFill>
                          <a:latin typeface="+mn-lt"/>
                          <a:ea typeface="+mn-ea"/>
                          <a:cs typeface="+mn-cs"/>
                        </a:rPr>
                        <a:t>Increasing the ratio of </a:t>
                      </a:r>
                      <a:r>
                        <a:rPr lang="en-GB" sz="1200" b="0" i="0" u="none" strike="noStrike" kern="1200" baseline="0" dirty="0" err="1">
                          <a:solidFill>
                            <a:schemeClr val="dk1"/>
                          </a:solidFill>
                          <a:latin typeface="+mn-lt"/>
                          <a:ea typeface="+mn-ea"/>
                          <a:cs typeface="+mn-cs"/>
                        </a:rPr>
                        <a:t>Rf</a:t>
                      </a:r>
                      <a:r>
                        <a:rPr lang="en-GB" sz="1200" b="0" i="0" u="none" strike="noStrike" kern="1200" baseline="0" dirty="0">
                          <a:solidFill>
                            <a:schemeClr val="dk1"/>
                          </a:solidFill>
                          <a:latin typeface="+mn-lt"/>
                          <a:ea typeface="+mn-ea"/>
                          <a:cs typeface="+mn-cs"/>
                        </a:rPr>
                        <a:t> to </a:t>
                      </a:r>
                      <a:r>
                        <a:rPr lang="en-GB" sz="1200" b="0" i="0" u="none" strike="noStrike" kern="1200" baseline="0" dirty="0" err="1">
                          <a:solidFill>
                            <a:schemeClr val="dk1"/>
                          </a:solidFill>
                          <a:latin typeface="+mn-lt"/>
                          <a:ea typeface="+mn-ea"/>
                          <a:cs typeface="+mn-cs"/>
                        </a:rPr>
                        <a:t>Ri</a:t>
                      </a:r>
                      <a:r>
                        <a:rPr lang="en-GB" sz="1200" b="0" i="0" u="none" strike="noStrike" kern="1200" baseline="0" dirty="0">
                          <a:solidFill>
                            <a:schemeClr val="dk1"/>
                          </a:solidFill>
                          <a:latin typeface="+mn-lt"/>
                          <a:ea typeface="+mn-ea"/>
                          <a:cs typeface="+mn-cs"/>
                        </a:rPr>
                        <a:t>. 	</a:t>
                      </a:r>
                    </a:p>
                    <a:p>
                      <a:endParaRPr lang="en-GB" sz="1200" dirty="0"/>
                    </a:p>
                  </a:txBody>
                  <a:tcPr/>
                </a:tc>
                <a:extLst>
                  <a:ext uri="{0D108BD9-81ED-4DB2-BD59-A6C34878D82A}">
                    <a16:rowId xmlns:a16="http://schemas.microsoft.com/office/drawing/2014/main" val="2668225911"/>
                  </a:ext>
                </a:extLst>
              </a:tr>
              <a:tr h="370840">
                <a:tc>
                  <a:txBody>
                    <a:bodyPr/>
                    <a:lstStyle/>
                    <a:p>
                      <a:r>
                        <a:rPr lang="en-GB" sz="1200" dirty="0"/>
                        <a:t>Explain</a:t>
                      </a:r>
                    </a:p>
                  </a:txBody>
                  <a:tcPr/>
                </a:tc>
                <a:tc>
                  <a:txBody>
                    <a:bodyPr/>
                    <a:lstStyle/>
                    <a:p>
                      <a:r>
                        <a:rPr lang="en-GB" sz="1200" dirty="0"/>
                        <a:t>For ‘Explain’ questions, only award marks where the candidate goes beyond a description, for example by giving a reason, or relating cause to effect, or providing a relationship between two aspects. </a:t>
                      </a:r>
                    </a:p>
                  </a:txBody>
                  <a:tcPr/>
                </a:tc>
                <a:tc>
                  <a:txBody>
                    <a:bodyPr/>
                    <a:lstStyle/>
                    <a:p>
                      <a:r>
                        <a:rPr lang="en-GB" sz="1200" dirty="0"/>
                        <a:t>Explain why the engineer chose to use the NAND equivalent circuit in the product rather than the original circuit? (1 Mark)</a:t>
                      </a:r>
                    </a:p>
                    <a:p>
                      <a:endParaRPr lang="en-GB" sz="1200" dirty="0"/>
                    </a:p>
                  </a:txBody>
                  <a:tcPr/>
                </a:tc>
                <a:tc>
                  <a:txBody>
                    <a:bodyPr/>
                    <a:lstStyle/>
                    <a:p>
                      <a:r>
                        <a:rPr lang="en-GB" sz="1200" b="0" i="0" u="none" strike="noStrike" kern="1200" baseline="0" dirty="0">
                          <a:solidFill>
                            <a:schemeClr val="dk1"/>
                          </a:solidFill>
                          <a:latin typeface="+mn-lt"/>
                          <a:ea typeface="+mn-ea"/>
                          <a:cs typeface="+mn-cs"/>
                        </a:rPr>
                        <a:t>Fewer ICs </a:t>
                      </a:r>
                      <a:r>
                        <a:rPr lang="en-GB" sz="1200" b="1" i="0" u="none" strike="noStrike" kern="1200" baseline="0" dirty="0">
                          <a:solidFill>
                            <a:schemeClr val="dk1"/>
                          </a:solidFill>
                          <a:latin typeface="+mn-lt"/>
                          <a:ea typeface="+mn-ea"/>
                          <a:cs typeface="+mn-cs"/>
                        </a:rPr>
                        <a:t>means </a:t>
                      </a:r>
                      <a:r>
                        <a:rPr lang="en-GB" sz="1200" b="0" i="0" u="none" strike="noStrike" kern="1200" baseline="0" dirty="0">
                          <a:solidFill>
                            <a:schemeClr val="dk1"/>
                          </a:solidFill>
                          <a:latin typeface="+mn-lt"/>
                          <a:ea typeface="+mn-ea"/>
                          <a:cs typeface="+mn-cs"/>
                        </a:rPr>
                        <a:t>simpler construction. </a:t>
                      </a:r>
                    </a:p>
                    <a:p>
                      <a:endParaRPr lang="en-GB" sz="1200" b="0" i="0" u="none" strike="noStrike" kern="1200" baseline="0" dirty="0">
                        <a:solidFill>
                          <a:schemeClr val="dk1"/>
                        </a:solidFill>
                        <a:latin typeface="+mn-lt"/>
                        <a:ea typeface="+mn-ea"/>
                        <a:cs typeface="+mn-cs"/>
                      </a:endParaRPr>
                    </a:p>
                    <a:p>
                      <a:r>
                        <a:rPr lang="en-GB" sz="1200" b="0" i="0" u="none" strike="noStrike" kern="1200" baseline="0" dirty="0">
                          <a:solidFill>
                            <a:schemeClr val="dk1"/>
                          </a:solidFill>
                          <a:latin typeface="+mn-lt"/>
                          <a:ea typeface="+mn-ea"/>
                          <a:cs typeface="+mn-cs"/>
                        </a:rPr>
                        <a:t>Fewer ICs </a:t>
                      </a:r>
                      <a:r>
                        <a:rPr lang="en-GB" sz="1200" b="1" i="0" u="none" strike="noStrike" kern="1200" baseline="0" dirty="0">
                          <a:solidFill>
                            <a:schemeClr val="dk1"/>
                          </a:solidFill>
                          <a:latin typeface="+mn-lt"/>
                          <a:ea typeface="+mn-ea"/>
                          <a:cs typeface="+mn-cs"/>
                        </a:rPr>
                        <a:t>means </a:t>
                      </a:r>
                      <a:r>
                        <a:rPr lang="en-GB" sz="1200" b="0" i="0" u="none" strike="noStrike" kern="1200" baseline="0" dirty="0">
                          <a:solidFill>
                            <a:schemeClr val="dk1"/>
                          </a:solidFill>
                          <a:latin typeface="+mn-lt"/>
                          <a:ea typeface="+mn-ea"/>
                          <a:cs typeface="+mn-cs"/>
                        </a:rPr>
                        <a:t>smaller product size. </a:t>
                      </a:r>
                    </a:p>
                    <a:p>
                      <a:endParaRPr lang="en-GB" sz="1200" b="0" i="0" u="none" strike="noStrike" kern="1200" baseline="0" dirty="0">
                        <a:solidFill>
                          <a:schemeClr val="dk1"/>
                        </a:solidFill>
                        <a:latin typeface="+mn-lt"/>
                        <a:ea typeface="+mn-ea"/>
                        <a:cs typeface="+mn-cs"/>
                      </a:endParaRPr>
                    </a:p>
                    <a:p>
                      <a:r>
                        <a:rPr lang="en-GB" sz="1200" b="0" i="0" u="none" strike="noStrike" kern="1200" baseline="0" dirty="0">
                          <a:solidFill>
                            <a:schemeClr val="dk1"/>
                          </a:solidFill>
                          <a:latin typeface="+mn-lt"/>
                          <a:ea typeface="+mn-ea"/>
                          <a:cs typeface="+mn-cs"/>
                        </a:rPr>
                        <a:t>Fewer ICs </a:t>
                      </a:r>
                      <a:r>
                        <a:rPr lang="en-GB" sz="1200" b="1" i="0" u="none" strike="noStrike" kern="1200" baseline="0" dirty="0">
                          <a:solidFill>
                            <a:schemeClr val="dk1"/>
                          </a:solidFill>
                          <a:latin typeface="+mn-lt"/>
                          <a:ea typeface="+mn-ea"/>
                          <a:cs typeface="+mn-cs"/>
                        </a:rPr>
                        <a:t>means </a:t>
                      </a:r>
                      <a:r>
                        <a:rPr lang="en-GB" sz="1200" b="0" i="0" u="none" strike="noStrike" kern="1200" baseline="0" dirty="0">
                          <a:solidFill>
                            <a:schemeClr val="dk1"/>
                          </a:solidFill>
                          <a:latin typeface="+mn-lt"/>
                          <a:ea typeface="+mn-ea"/>
                          <a:cs typeface="+mn-cs"/>
                        </a:rPr>
                        <a:t>reduced cost. </a:t>
                      </a:r>
                    </a:p>
                    <a:p>
                      <a:endParaRPr lang="en-GB" sz="1200" b="0" i="0" u="none" strike="noStrike" kern="1200" baseline="0" dirty="0">
                        <a:solidFill>
                          <a:schemeClr val="dk1"/>
                        </a:solidFill>
                        <a:latin typeface="+mn-lt"/>
                        <a:ea typeface="+mn-ea"/>
                        <a:cs typeface="+mn-cs"/>
                      </a:endParaRPr>
                    </a:p>
                    <a:p>
                      <a:r>
                        <a:rPr lang="en-GB" sz="1200" b="0" i="0" u="none" strike="noStrike" kern="1200" baseline="0" dirty="0">
                          <a:solidFill>
                            <a:schemeClr val="dk1"/>
                          </a:solidFill>
                          <a:latin typeface="+mn-lt"/>
                          <a:ea typeface="+mn-ea"/>
                          <a:cs typeface="+mn-cs"/>
                        </a:rPr>
                        <a:t>Buying NAND gates in bulk would be lower in cost than buying different types of gates to perform the same function. 	</a:t>
                      </a:r>
                    </a:p>
                    <a:p>
                      <a:endParaRPr lang="en-GB" sz="1200" dirty="0"/>
                    </a:p>
                  </a:txBody>
                  <a:tcPr/>
                </a:tc>
                <a:extLst>
                  <a:ext uri="{0D108BD9-81ED-4DB2-BD59-A6C34878D82A}">
                    <a16:rowId xmlns:a16="http://schemas.microsoft.com/office/drawing/2014/main" val="552844006"/>
                  </a:ext>
                </a:extLst>
              </a:tr>
            </a:tbl>
          </a:graphicData>
        </a:graphic>
      </p:graphicFrame>
    </p:spTree>
    <p:extLst>
      <p:ext uri="{BB962C8B-B14F-4D97-AF65-F5344CB8AC3E}">
        <p14:creationId xmlns:p14="http://schemas.microsoft.com/office/powerpoint/2010/main" val="3128513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r>
              <a:rPr lang="en-GB" sz="2400" dirty="0" smtClean="0">
                <a:solidFill>
                  <a:schemeClr val="bg1">
                    <a:lumMod val="65000"/>
                  </a:schemeClr>
                </a:solidFill>
                <a:latin typeface="Century Gothic" pitchFamily="34" charset="0"/>
              </a:rPr>
              <a:t>Study Skills </a:t>
            </a:r>
            <a:endParaRPr lang="en-GB" sz="2400" dirty="0">
              <a:solidFill>
                <a:schemeClr val="bg1">
                  <a:lumMod val="65000"/>
                </a:schemeClr>
              </a:solidFill>
              <a:latin typeface="Century Gothic" pitchFamily="34" charset="0"/>
            </a:endParaRPr>
          </a:p>
        </p:txBody>
      </p:sp>
      <p:sp>
        <p:nvSpPr>
          <p:cNvPr id="3" name="TextBox 2"/>
          <p:cNvSpPr txBox="1"/>
          <p:nvPr/>
        </p:nvSpPr>
        <p:spPr>
          <a:xfrm>
            <a:off x="1338622" y="900385"/>
            <a:ext cx="5926474" cy="7848302"/>
          </a:xfrm>
          <a:prstGeom prst="rect">
            <a:avLst/>
          </a:prstGeom>
          <a:noFill/>
        </p:spPr>
        <p:txBody>
          <a:bodyPr wrap="square" rtlCol="0">
            <a:spAutoFit/>
          </a:bodyPr>
          <a:lstStyle/>
          <a:p>
            <a:r>
              <a:rPr lang="en-GB" sz="2400" dirty="0" smtClean="0">
                <a:solidFill>
                  <a:srgbClr val="0070C0"/>
                </a:solidFill>
              </a:rPr>
              <a:t>How to prepare for studying</a:t>
            </a:r>
            <a:br>
              <a:rPr lang="en-GB" sz="2400" dirty="0" smtClean="0">
                <a:solidFill>
                  <a:srgbClr val="0070C0"/>
                </a:solidFill>
              </a:rPr>
            </a:br>
            <a:r>
              <a:rPr lang="en-GB" sz="2400" dirty="0" smtClean="0">
                <a:solidFill>
                  <a:srgbClr val="0070C0"/>
                </a:solidFill>
              </a:rPr>
              <a:t/>
            </a:r>
            <a:br>
              <a:rPr lang="en-GB" sz="2400" dirty="0" smtClean="0">
                <a:solidFill>
                  <a:srgbClr val="0070C0"/>
                </a:solidFill>
              </a:rPr>
            </a:br>
            <a:r>
              <a:rPr lang="en-GB" b="1" dirty="0" smtClean="0"/>
              <a:t>What to Study?</a:t>
            </a:r>
          </a:p>
          <a:p>
            <a:endParaRPr lang="en-GB" dirty="0" smtClean="0"/>
          </a:p>
          <a:p>
            <a:pPr marL="342900" indent="-342900">
              <a:buFont typeface="+mj-lt"/>
              <a:buAutoNum type="arabicPeriod"/>
            </a:pPr>
            <a:r>
              <a:rPr lang="en-GB" dirty="0" smtClean="0"/>
              <a:t>Break studying down into each unit of work. Use the course specification on OneNote as a revision checklist. See link below:</a:t>
            </a:r>
            <a:br>
              <a:rPr lang="en-GB" dirty="0" smtClean="0"/>
            </a:br>
            <a:r>
              <a:rPr lang="en-GB" dirty="0" smtClean="0"/>
              <a:t/>
            </a:r>
            <a:br>
              <a:rPr lang="en-GB" dirty="0" smtClean="0"/>
            </a:br>
            <a:r>
              <a:rPr lang="en-GB" dirty="0">
                <a:hlinkClick r:id="rId3"/>
              </a:rPr>
              <a:t>Course Checklist</a:t>
            </a:r>
            <a:r>
              <a:rPr lang="en-GB" dirty="0"/>
              <a:t>  (</a:t>
            </a:r>
            <a:r>
              <a:rPr lang="en-GB" dirty="0">
                <a:hlinkClick r:id="rId4"/>
              </a:rPr>
              <a:t>Web view</a:t>
            </a:r>
            <a:r>
              <a:rPr lang="en-GB" dirty="0"/>
              <a:t>)</a:t>
            </a:r>
            <a:r>
              <a:rPr lang="en-GB" dirty="0" smtClean="0"/>
              <a:t/>
            </a:r>
            <a:br>
              <a:rPr lang="en-GB" dirty="0" smtClean="0"/>
            </a:br>
            <a:r>
              <a:rPr lang="en-GB" dirty="0" smtClean="0"/>
              <a:t/>
            </a:r>
            <a:br>
              <a:rPr lang="en-GB" dirty="0" smtClean="0"/>
            </a:br>
            <a:endParaRPr lang="en-GB" dirty="0" smtClean="0"/>
          </a:p>
          <a:p>
            <a:pPr marL="342900" indent="-342900">
              <a:buFont typeface="+mj-lt"/>
              <a:buAutoNum type="arabicPeriod"/>
            </a:pPr>
            <a:r>
              <a:rPr lang="en-GB" dirty="0" smtClean="0"/>
              <a:t>Now time to </a:t>
            </a:r>
            <a:r>
              <a:rPr lang="en-GB" b="1" dirty="0" smtClean="0"/>
              <a:t>reflect</a:t>
            </a:r>
            <a:r>
              <a:rPr lang="en-GB" dirty="0" smtClean="0"/>
              <a:t>. For each unit of work, highlight your strengths and areas for improvement – this information could come from end of unit tests, test evaluation forms, feedback of coursework and homework. </a:t>
            </a:r>
            <a:r>
              <a:rPr lang="en-GB" b="1" dirty="0" smtClean="0"/>
              <a:t/>
            </a:r>
            <a:br>
              <a:rPr lang="en-GB" b="1" dirty="0" smtClean="0"/>
            </a:br>
            <a:r>
              <a:rPr lang="en-GB" b="1" dirty="0" smtClean="0"/>
              <a:t/>
            </a:r>
            <a:br>
              <a:rPr lang="en-GB" b="1" dirty="0" smtClean="0"/>
            </a:br>
            <a:r>
              <a:rPr lang="en-GB" dirty="0" smtClean="0"/>
              <a:t>Highlight strengths in green on the revision checklist. These areas should be re-capped. Highlight in amber or red areas you found more challenging. More </a:t>
            </a:r>
            <a:br>
              <a:rPr lang="en-GB" dirty="0" smtClean="0"/>
            </a:br>
            <a:r>
              <a:rPr lang="en-GB" dirty="0" smtClean="0"/>
              <a:t>in-depth revision can be done for these areas.</a:t>
            </a:r>
            <a:br>
              <a:rPr lang="en-GB" dirty="0" smtClean="0"/>
            </a:br>
            <a:endParaRPr lang="en-GB" dirty="0" smtClean="0"/>
          </a:p>
          <a:p>
            <a:r>
              <a:rPr lang="en-GB" dirty="0" smtClean="0"/>
              <a:t/>
            </a:r>
            <a:br>
              <a:rPr lang="en-GB" dirty="0" smtClean="0"/>
            </a:br>
            <a:r>
              <a:rPr lang="en-GB" dirty="0" smtClean="0"/>
              <a:t/>
            </a:r>
            <a:br>
              <a:rPr lang="en-GB" dirty="0" smtClean="0"/>
            </a:br>
            <a:endParaRPr lang="en-GB" dirty="0" smtClean="0"/>
          </a:p>
          <a:p>
            <a:endParaRPr lang="en-GB" dirty="0" smtClean="0"/>
          </a:p>
          <a:p>
            <a:endParaRPr lang="en-GB" sz="2400" dirty="0">
              <a:solidFill>
                <a:srgbClr val="0070C0"/>
              </a:solidFill>
            </a:endParaRPr>
          </a:p>
        </p:txBody>
      </p:sp>
      <p:sp>
        <p:nvSpPr>
          <p:cNvPr id="42" name="TextBox 41"/>
          <p:cNvSpPr txBox="1"/>
          <p:nvPr/>
        </p:nvSpPr>
        <p:spPr>
          <a:xfrm>
            <a:off x="9101138" y="4283659"/>
            <a:ext cx="2336800" cy="261610"/>
          </a:xfrm>
          <a:prstGeom prst="rect">
            <a:avLst/>
          </a:prstGeom>
          <a:noFill/>
        </p:spPr>
        <p:txBody>
          <a:bodyPr wrap="square" rtlCol="0">
            <a:spAutoFit/>
          </a:bodyPr>
          <a:lstStyle/>
          <a:p>
            <a:r>
              <a:rPr lang="en-GB" sz="1050" b="1" dirty="0" smtClean="0">
                <a:solidFill>
                  <a:schemeClr val="bg1"/>
                </a:solidFill>
              </a:rPr>
              <a:t>Gymnastics</a:t>
            </a:r>
            <a:endParaRPr lang="en-GB" sz="1050" b="1" dirty="0">
              <a:solidFill>
                <a:schemeClr val="bg1"/>
              </a:solidFill>
            </a:endParaRPr>
          </a:p>
        </p:txBody>
      </p:sp>
      <p:pic>
        <p:nvPicPr>
          <p:cNvPr id="7" name="Picture 6"/>
          <p:cNvPicPr>
            <a:picLocks noChangeAspect="1"/>
          </p:cNvPicPr>
          <p:nvPr/>
        </p:nvPicPr>
        <p:blipFill rotWithShape="1">
          <a:blip r:embed="rId5"/>
          <a:srcRect l="24272" t="12760" r="29374" b="4427"/>
          <a:stretch/>
        </p:blipFill>
        <p:spPr>
          <a:xfrm>
            <a:off x="7786129" y="1732182"/>
            <a:ext cx="2483409" cy="3549322"/>
          </a:xfrm>
          <a:prstGeom prst="rect">
            <a:avLst/>
          </a:prstGeom>
          <a:ln w="28575">
            <a:solidFill>
              <a:schemeClr val="tx1"/>
            </a:solidFill>
          </a:ln>
        </p:spPr>
      </p:pic>
      <p:pic>
        <p:nvPicPr>
          <p:cNvPr id="2" name="Picture 1"/>
          <p:cNvPicPr>
            <a:picLocks noChangeAspect="1"/>
          </p:cNvPicPr>
          <p:nvPr/>
        </p:nvPicPr>
        <p:blipFill rotWithShape="1">
          <a:blip r:embed="rId6"/>
          <a:srcRect l="8334" t="19922" r="9791" b="6640"/>
          <a:stretch/>
        </p:blipFill>
        <p:spPr>
          <a:xfrm rot="407517">
            <a:off x="9079676" y="4442839"/>
            <a:ext cx="2811637" cy="2017510"/>
          </a:xfrm>
          <a:prstGeom prst="rect">
            <a:avLst/>
          </a:prstGeom>
          <a:ln w="28575">
            <a:solidFill>
              <a:schemeClr val="tx1"/>
            </a:solidFill>
          </a:ln>
        </p:spPr>
      </p:pic>
    </p:spTree>
    <p:extLst>
      <p:ext uri="{BB962C8B-B14F-4D97-AF65-F5344CB8AC3E}">
        <p14:creationId xmlns:p14="http://schemas.microsoft.com/office/powerpoint/2010/main" val="41271041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7824" t="21454" r="47233" b="12594"/>
          <a:stretch>
            <a:fillRect/>
          </a:stretch>
        </p:blipFill>
        <p:spPr bwMode="auto">
          <a:xfrm>
            <a:off x="0" y="0"/>
            <a:ext cx="1944216" cy="4824536"/>
          </a:xfrm>
          <a:prstGeom prst="rect">
            <a:avLst/>
          </a:prstGeom>
          <a:noFill/>
          <a:ln w="9525">
            <a:noFill/>
            <a:miter lim="800000"/>
            <a:headEnd/>
            <a:tailEnd/>
          </a:ln>
        </p:spPr>
      </p:pic>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6136" y="303039"/>
            <a:ext cx="4932164" cy="461665"/>
          </a:xfrm>
          <a:prstGeom prst="rect">
            <a:avLst/>
          </a:prstGeom>
          <a:noFill/>
        </p:spPr>
        <p:txBody>
          <a:bodyPr wrap="square" rtlCol="0">
            <a:spAutoFit/>
          </a:bodyPr>
          <a:lstStyle/>
          <a:p>
            <a:r>
              <a:rPr lang="en-GB" sz="2400" dirty="0" smtClean="0">
                <a:solidFill>
                  <a:schemeClr val="bg1">
                    <a:lumMod val="65000"/>
                  </a:schemeClr>
                </a:solidFill>
                <a:latin typeface="Century Gothic" pitchFamily="34" charset="0"/>
              </a:rPr>
              <a:t>Study Skills </a:t>
            </a:r>
            <a:endParaRPr lang="en-GB" sz="2400" dirty="0">
              <a:solidFill>
                <a:schemeClr val="bg1">
                  <a:lumMod val="65000"/>
                </a:schemeClr>
              </a:solidFill>
              <a:latin typeface="Century Gothic" pitchFamily="34" charset="0"/>
            </a:endParaRPr>
          </a:p>
        </p:txBody>
      </p:sp>
      <p:sp>
        <p:nvSpPr>
          <p:cNvPr id="3" name="TextBox 2"/>
          <p:cNvSpPr txBox="1"/>
          <p:nvPr/>
        </p:nvSpPr>
        <p:spPr>
          <a:xfrm>
            <a:off x="1485900" y="951915"/>
            <a:ext cx="10312400" cy="6924973"/>
          </a:xfrm>
          <a:prstGeom prst="rect">
            <a:avLst/>
          </a:prstGeom>
          <a:noFill/>
        </p:spPr>
        <p:txBody>
          <a:bodyPr wrap="square" rtlCol="0">
            <a:spAutoFit/>
          </a:bodyPr>
          <a:lstStyle/>
          <a:p>
            <a:r>
              <a:rPr lang="en-GB" sz="2400" dirty="0" smtClean="0">
                <a:solidFill>
                  <a:srgbClr val="0070C0"/>
                </a:solidFill>
              </a:rPr>
              <a:t>Resources</a:t>
            </a:r>
            <a:br>
              <a:rPr lang="en-GB" sz="2400" dirty="0" smtClean="0">
                <a:solidFill>
                  <a:srgbClr val="0070C0"/>
                </a:solidFill>
              </a:rPr>
            </a:br>
            <a:r>
              <a:rPr lang="en-GB" sz="2400" dirty="0" smtClean="0">
                <a:solidFill>
                  <a:srgbClr val="0070C0"/>
                </a:solidFill>
              </a:rPr>
              <a:t/>
            </a:r>
            <a:br>
              <a:rPr lang="en-GB" sz="2400" dirty="0" smtClean="0">
                <a:solidFill>
                  <a:srgbClr val="0070C0"/>
                </a:solidFill>
              </a:rPr>
            </a:br>
            <a:r>
              <a:rPr lang="en-GB" sz="1600" b="1" dirty="0" smtClean="0"/>
              <a:t>Class Notes </a:t>
            </a:r>
          </a:p>
          <a:p>
            <a:r>
              <a:rPr lang="en-GB" sz="1600" dirty="0" smtClean="0"/>
              <a:t/>
            </a:r>
            <a:br>
              <a:rPr lang="en-GB" sz="1600" dirty="0" smtClean="0"/>
            </a:br>
            <a:r>
              <a:rPr lang="en-GB" sz="1600" dirty="0" smtClean="0"/>
              <a:t>Course notes provided throughout the year by your teacher can be used to help you revise each unit of work covered in class.</a:t>
            </a:r>
            <a:br>
              <a:rPr lang="en-GB" sz="1600" dirty="0" smtClean="0"/>
            </a:br>
            <a:endParaRPr lang="en-GB" sz="1600" dirty="0" smtClean="0"/>
          </a:p>
          <a:p>
            <a:r>
              <a:rPr lang="en-GB" sz="1600" b="1" dirty="0" smtClean="0"/>
              <a:t>Microsoft Teams and OneNote</a:t>
            </a:r>
            <a:br>
              <a:rPr lang="en-GB" sz="1600" b="1" dirty="0" smtClean="0"/>
            </a:br>
            <a:r>
              <a:rPr lang="en-GB" sz="1600" b="1" dirty="0" smtClean="0"/>
              <a:t/>
            </a:r>
            <a:br>
              <a:rPr lang="en-GB" sz="1600" b="1" dirty="0" smtClean="0"/>
            </a:br>
            <a:r>
              <a:rPr lang="en-GB" sz="1600" dirty="0" smtClean="0"/>
              <a:t>Accessing Microsoft Teams via Glow will enable you to gain </a:t>
            </a:r>
            <a:br>
              <a:rPr lang="en-GB" sz="1600" dirty="0" smtClean="0"/>
            </a:br>
            <a:r>
              <a:rPr lang="en-GB" sz="1600" dirty="0" smtClean="0"/>
              <a:t>access to digital copes of class notes and PowerPoint </a:t>
            </a:r>
            <a:br>
              <a:rPr lang="en-GB" sz="1600" dirty="0" smtClean="0"/>
            </a:br>
            <a:r>
              <a:rPr lang="en-GB" sz="1600" dirty="0" smtClean="0"/>
              <a:t>presentations</a:t>
            </a:r>
            <a:br>
              <a:rPr lang="en-GB" sz="1600" dirty="0" smtClean="0"/>
            </a:br>
            <a:r>
              <a:rPr lang="en-GB" sz="1600" dirty="0" smtClean="0"/>
              <a:t>OneNote which is accessed via Teams contains a variety of </a:t>
            </a:r>
            <a:br>
              <a:rPr lang="en-GB" sz="1600" dirty="0" smtClean="0"/>
            </a:br>
            <a:r>
              <a:rPr lang="en-GB" sz="1600" dirty="0" smtClean="0"/>
              <a:t>your course notes, revision materials and class work. </a:t>
            </a:r>
            <a:br>
              <a:rPr lang="en-GB" sz="1600" dirty="0" smtClean="0"/>
            </a:br>
            <a:r>
              <a:rPr lang="en-GB" sz="1600" dirty="0" smtClean="0"/>
              <a:t/>
            </a:r>
            <a:br>
              <a:rPr lang="en-GB" sz="1600" dirty="0" smtClean="0"/>
            </a:br>
            <a:r>
              <a:rPr lang="en-GB" sz="2000" dirty="0" smtClean="0"/>
              <a:t/>
            </a:r>
            <a:br>
              <a:rPr lang="en-GB" sz="2000" dirty="0" smtClean="0"/>
            </a:br>
            <a:r>
              <a:rPr lang="en-GB" dirty="0" smtClean="0"/>
              <a:t/>
            </a:r>
            <a:br>
              <a:rPr lang="en-GB" dirty="0" smtClean="0"/>
            </a:br>
            <a:endParaRPr lang="en-GB" dirty="0" smtClean="0"/>
          </a:p>
          <a:p>
            <a:r>
              <a:rPr lang="en-GB" dirty="0" smtClean="0"/>
              <a:t/>
            </a:r>
            <a:br>
              <a:rPr lang="en-GB" dirty="0" smtClean="0"/>
            </a:br>
            <a:endParaRPr lang="en-GB" dirty="0" smtClean="0"/>
          </a:p>
          <a:p>
            <a:r>
              <a:rPr lang="en-GB" dirty="0" smtClean="0"/>
              <a:t/>
            </a:r>
            <a:br>
              <a:rPr lang="en-GB" dirty="0" smtClean="0"/>
            </a:br>
            <a:r>
              <a:rPr lang="en-GB" dirty="0" smtClean="0"/>
              <a:t/>
            </a:r>
            <a:br>
              <a:rPr lang="en-GB" dirty="0" smtClean="0"/>
            </a:br>
            <a:endParaRPr lang="en-GB" dirty="0" smtClean="0"/>
          </a:p>
          <a:p>
            <a:endParaRPr lang="en-GB" dirty="0" smtClean="0"/>
          </a:p>
          <a:p>
            <a:endParaRPr lang="en-GB" sz="2400" dirty="0">
              <a:solidFill>
                <a:srgbClr val="0070C0"/>
              </a:solidFill>
            </a:endParaRPr>
          </a:p>
        </p:txBody>
      </p:sp>
      <p:sp>
        <p:nvSpPr>
          <p:cNvPr id="42" name="TextBox 41"/>
          <p:cNvSpPr txBox="1"/>
          <p:nvPr/>
        </p:nvSpPr>
        <p:spPr>
          <a:xfrm>
            <a:off x="9101138" y="4283659"/>
            <a:ext cx="2336800" cy="261610"/>
          </a:xfrm>
          <a:prstGeom prst="rect">
            <a:avLst/>
          </a:prstGeom>
          <a:noFill/>
        </p:spPr>
        <p:txBody>
          <a:bodyPr wrap="square" rtlCol="0">
            <a:spAutoFit/>
          </a:bodyPr>
          <a:lstStyle/>
          <a:p>
            <a:r>
              <a:rPr lang="en-GB" sz="1050" b="1" dirty="0" smtClean="0">
                <a:solidFill>
                  <a:schemeClr val="bg1"/>
                </a:solidFill>
              </a:rPr>
              <a:t>Gymnastics</a:t>
            </a:r>
            <a:endParaRPr lang="en-GB" sz="1050" b="1" dirty="0">
              <a:solidFill>
                <a:schemeClr val="bg1"/>
              </a:solidFill>
            </a:endParaRPr>
          </a:p>
        </p:txBody>
      </p:sp>
      <p:pic>
        <p:nvPicPr>
          <p:cNvPr id="7" name="Picture 6"/>
          <p:cNvPicPr>
            <a:picLocks noChangeAspect="1"/>
          </p:cNvPicPr>
          <p:nvPr/>
        </p:nvPicPr>
        <p:blipFill rotWithShape="1">
          <a:blip r:embed="rId3"/>
          <a:srcRect l="5746" t="13086" r="921" b="5914"/>
          <a:stretch/>
        </p:blipFill>
        <p:spPr>
          <a:xfrm>
            <a:off x="6722907" y="3421918"/>
            <a:ext cx="5218621" cy="2830636"/>
          </a:xfrm>
          <a:prstGeom prst="rect">
            <a:avLst/>
          </a:prstGeom>
        </p:spPr>
      </p:pic>
    </p:spTree>
    <p:extLst>
      <p:ext uri="{BB962C8B-B14F-4D97-AF65-F5344CB8AC3E}">
        <p14:creationId xmlns:p14="http://schemas.microsoft.com/office/powerpoint/2010/main" val="33368361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vert="horz" lIns="91440" tIns="45720" rIns="91440" bIns="45720" rtlCol="0" anchor="t">
            <a:normAutofit/>
          </a:bodyPr>
          <a:lstStyle/>
          <a:p>
            <a:endParaRPr lang="en-GB" dirty="0"/>
          </a:p>
          <a:p>
            <a:r>
              <a:rPr lang="en-GB" sz="3200" dirty="0">
                <a:solidFill>
                  <a:schemeClr val="tx1">
                    <a:lumMod val="50000"/>
                    <a:lumOff val="50000"/>
                  </a:schemeClr>
                </a:solidFill>
              </a:rPr>
              <a:t>SQA Study Skills </a:t>
            </a:r>
            <a:r>
              <a:rPr lang="en-GB" sz="3200" dirty="0" smtClean="0">
                <a:solidFill>
                  <a:schemeClr val="tx1">
                    <a:lumMod val="50000"/>
                    <a:lumOff val="50000"/>
                  </a:schemeClr>
                </a:solidFill>
              </a:rPr>
              <a:t>2020-21</a:t>
            </a:r>
            <a:r>
              <a:rPr lang="en-GB" sz="3200" dirty="0">
                <a:solidFill>
                  <a:schemeClr val="tx1">
                    <a:lumMod val="50000"/>
                    <a:lumOff val="50000"/>
                  </a:schemeClr>
                </a:solidFill>
              </a:rPr>
              <a:t> </a:t>
            </a:r>
            <a:endParaRPr lang="en-GB" sz="3200" dirty="0">
              <a:solidFill>
                <a:schemeClr val="tx1">
                  <a:lumMod val="50000"/>
                  <a:lumOff val="50000"/>
                </a:schemeClr>
              </a:solidFill>
              <a:cs typeface="Calibri"/>
            </a:endParaRPr>
          </a:p>
        </p:txBody>
      </p:sp>
      <p:pic>
        <p:nvPicPr>
          <p:cNvPr id="4" name="Picture 3">
            <a:extLst>
              <a:ext uri="{FF2B5EF4-FFF2-40B4-BE49-F238E27FC236}">
                <a16:creationId xmlns:a16="http://schemas.microsoft.com/office/drawing/2014/main" id="{90AB935C-2D73-49FB-8837-A77F483DF722}"/>
              </a:ext>
            </a:extLst>
          </p:cNvPr>
          <p:cNvPicPr>
            <a:picLocks noChangeAspect="1" noChangeArrowheads="1"/>
          </p:cNvPicPr>
          <p:nvPr/>
        </p:nvPicPr>
        <p:blipFill rotWithShape="1">
          <a:blip r:embed="rId2" cstate="print"/>
          <a:srcRect l="37824" t="21454" r="47233" b="15454"/>
          <a:stretch/>
        </p:blipFill>
        <p:spPr bwMode="auto">
          <a:xfrm>
            <a:off x="0" y="0"/>
            <a:ext cx="2888974" cy="6858000"/>
          </a:xfrm>
          <a:prstGeom prst="rect">
            <a:avLst/>
          </a:prstGeom>
          <a:noFill/>
          <a:ln w="9525">
            <a:noFill/>
            <a:miter lim="800000"/>
            <a:headEnd/>
            <a:tailEnd/>
          </a:ln>
        </p:spPr>
      </p:pic>
      <p:sp>
        <p:nvSpPr>
          <p:cNvPr id="2" name="Title 1"/>
          <p:cNvSpPr>
            <a:spLocks noGrp="1"/>
          </p:cNvSpPr>
          <p:nvPr>
            <p:ph type="ctrTitle"/>
          </p:nvPr>
        </p:nvSpPr>
        <p:spPr>
          <a:xfrm>
            <a:off x="0" y="1122363"/>
            <a:ext cx="12192000" cy="2387600"/>
          </a:xfrm>
        </p:spPr>
        <p:txBody>
          <a:bodyPr>
            <a:normAutofit/>
          </a:bodyPr>
          <a:lstStyle/>
          <a:p>
            <a:r>
              <a:rPr lang="en-GB" sz="4800" dirty="0">
                <a:solidFill>
                  <a:schemeClr val="tx1">
                    <a:lumMod val="50000"/>
                    <a:lumOff val="50000"/>
                  </a:schemeClr>
                </a:solidFill>
              </a:rPr>
              <a:t>Higher Graphic Communication </a:t>
            </a:r>
            <a:endParaRPr lang="en-GB" sz="4800" dirty="0">
              <a:solidFill>
                <a:schemeClr val="tx1">
                  <a:lumMod val="50000"/>
                  <a:lumOff val="50000"/>
                </a:schemeClr>
              </a:solidFill>
              <a:cs typeface="Calibri Light"/>
            </a:endParaRPr>
          </a:p>
        </p:txBody>
      </p:sp>
    </p:spTree>
    <p:extLst>
      <p:ext uri="{BB962C8B-B14F-4D97-AF65-F5344CB8AC3E}">
        <p14:creationId xmlns:p14="http://schemas.microsoft.com/office/powerpoint/2010/main" val="3240545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2DDA90-AB66-44CF-98A9-51DD8DA5ABBE}"/>
              </a:ext>
            </a:extLst>
          </p:cNvPr>
          <p:cNvPicPr>
            <a:picLocks noChangeAspect="1" noChangeArrowheads="1"/>
          </p:cNvPicPr>
          <p:nvPr/>
        </p:nvPicPr>
        <p:blipFill>
          <a:blip r:embed="rId2" cstate="print"/>
          <a:srcRect l="37824" t="21454" r="47233" b="12594"/>
          <a:stretch>
            <a:fillRect/>
          </a:stretch>
        </p:blipFill>
        <p:spPr bwMode="auto">
          <a:xfrm>
            <a:off x="0" y="0"/>
            <a:ext cx="1598216" cy="3965944"/>
          </a:xfrm>
          <a:prstGeom prst="rect">
            <a:avLst/>
          </a:prstGeom>
          <a:noFill/>
          <a:ln w="9525">
            <a:noFill/>
            <a:miter lim="800000"/>
            <a:headEnd/>
            <a:tailEnd/>
          </a:ln>
        </p:spPr>
      </p:pic>
      <p:sp>
        <p:nvSpPr>
          <p:cNvPr id="6" name="TextBox 5">
            <a:extLst>
              <a:ext uri="{FF2B5EF4-FFF2-40B4-BE49-F238E27FC236}">
                <a16:creationId xmlns:a16="http://schemas.microsoft.com/office/drawing/2014/main" id="{D5A76491-D290-4472-AD05-41F90B024D56}"/>
              </a:ext>
            </a:extLst>
          </p:cNvPr>
          <p:cNvSpPr txBox="1"/>
          <p:nvPr/>
        </p:nvSpPr>
        <p:spPr>
          <a:xfrm>
            <a:off x="1189074" y="1206580"/>
            <a:ext cx="98138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Calibri" panose="020F0502020204030204"/>
                <a:ea typeface="+mn-ea"/>
                <a:cs typeface="+mn-cs"/>
              </a:rPr>
              <a:t>What do you need to know to pass exams in Graphic Communication?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94033E5-3CDF-42D9-AB03-545DECBAA1BC}"/>
              </a:ext>
            </a:extLst>
          </p:cNvPr>
          <p:cNvSpPr txBox="1"/>
          <p:nvPr/>
        </p:nvSpPr>
        <p:spPr>
          <a:xfrm>
            <a:off x="1353879" y="2349406"/>
            <a:ext cx="4742121" cy="3724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Many pupils may skip quickly through a pages like these.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After all, we all know how to revise or do we really?  Think about this;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 IF YOU ALWAYS DO WHAT YOU ALWAYS DO, YOU WILL ALWAYS GET WHAT YOU HAVE ALWAYS GOT.”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Are you happy with your grades or do you want to do better?   If you get full marks in your assessments, then that’s great… change nothing!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This information is just to help you get that little bit better than you already are. There are two main parts to the advice: The first part highlights obvious things which are also very important. The second part makes suggestions about revision that you might not have thought about, but which </a:t>
            </a:r>
            <a:r>
              <a:rPr kumimoji="0" lang="en-GB" sz="14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WILL</a:t>
            </a:r>
            <a:r>
              <a:rPr kumimoji="0" lang="en-GB" sz="14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help you.</a:t>
            </a:r>
          </a:p>
        </p:txBody>
      </p:sp>
      <p:pic>
        <p:nvPicPr>
          <p:cNvPr id="16" name="Picture 15" descr="A picture containing sitting, person, bear, holding&#10;&#10;Description automatically generated">
            <a:extLst>
              <a:ext uri="{FF2B5EF4-FFF2-40B4-BE49-F238E27FC236}">
                <a16:creationId xmlns:a16="http://schemas.microsoft.com/office/drawing/2014/main" id="{D65916E5-E951-4234-A39F-631871F51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008" y="2235887"/>
            <a:ext cx="4316241" cy="3724096"/>
          </a:xfrm>
          <a:prstGeom prst="rect">
            <a:avLst/>
          </a:prstGeom>
        </p:spPr>
      </p:pic>
      <p:cxnSp>
        <p:nvCxnSpPr>
          <p:cNvPr id="20" name="Straight Connector 19">
            <a:extLst>
              <a:ext uri="{FF2B5EF4-FFF2-40B4-BE49-F238E27FC236}">
                <a16:creationId xmlns:a16="http://schemas.microsoft.com/office/drawing/2014/main" id="{B9DC7C4A-F7BB-42AD-B247-B7B9C9BF2365}"/>
              </a:ext>
            </a:extLst>
          </p:cNvPr>
          <p:cNvCxnSpPr/>
          <p:nvPr/>
        </p:nvCxnSpPr>
        <p:spPr>
          <a:xfrm>
            <a:off x="1037496" y="769689"/>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0835D1E-FEB6-400C-A602-7AD82EE77409}"/>
              </a:ext>
            </a:extLst>
          </p:cNvPr>
          <p:cNvSpPr txBox="1"/>
          <p:nvPr/>
        </p:nvSpPr>
        <p:spPr>
          <a:xfrm>
            <a:off x="3359888" y="383807"/>
            <a:ext cx="8342719"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lumMod val="65000"/>
                  </a:prstClr>
                </a:solidFill>
                <a:effectLst/>
                <a:uLnTx/>
                <a:uFillTx/>
                <a:latin typeface="Century Gothic" pitchFamily="34" charset="0"/>
                <a:ea typeface="+mn-ea"/>
                <a:cs typeface="+mn-cs"/>
              </a:rPr>
              <a:t>HIGHER GRAPHIC COMMUNICATION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lumMod val="65000"/>
                  </a:prstClr>
                </a:solidFill>
                <a:effectLst/>
                <a:uLnTx/>
                <a:uFillTx/>
                <a:latin typeface="Century Gothic" pitchFamily="34" charset="0"/>
                <a:ea typeface="+mn-ea"/>
                <a:cs typeface="+mn-cs"/>
              </a:rPr>
              <a:t>Study Skills </a:t>
            </a:r>
          </a:p>
        </p:txBody>
      </p:sp>
    </p:spTree>
    <p:extLst>
      <p:ext uri="{BB962C8B-B14F-4D97-AF65-F5344CB8AC3E}">
        <p14:creationId xmlns:p14="http://schemas.microsoft.com/office/powerpoint/2010/main" val="389943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2B5E91-FE3C-4260-85F1-B669527BC39B}"/>
              </a:ext>
            </a:extLst>
          </p:cNvPr>
          <p:cNvPicPr>
            <a:picLocks noChangeAspect="1"/>
          </p:cNvPicPr>
          <p:nvPr/>
        </p:nvPicPr>
        <p:blipFill>
          <a:blip r:embed="rId2"/>
          <a:stretch>
            <a:fillRect/>
          </a:stretch>
        </p:blipFill>
        <p:spPr>
          <a:xfrm>
            <a:off x="0" y="-9455"/>
            <a:ext cx="1597290" cy="3968840"/>
          </a:xfrm>
          <a:prstGeom prst="rect">
            <a:avLst/>
          </a:prstGeom>
        </p:spPr>
      </p:pic>
      <p:graphicFrame>
        <p:nvGraphicFramePr>
          <p:cNvPr id="7" name="Table 9">
            <a:extLst>
              <a:ext uri="{FF2B5EF4-FFF2-40B4-BE49-F238E27FC236}">
                <a16:creationId xmlns:a16="http://schemas.microsoft.com/office/drawing/2014/main" id="{DDB48CD5-AC74-4CDA-8684-22F0224185F9}"/>
              </a:ext>
            </a:extLst>
          </p:cNvPr>
          <p:cNvGraphicFramePr>
            <a:graphicFrameLocks noGrp="1"/>
          </p:cNvGraphicFramePr>
          <p:nvPr>
            <p:extLst/>
          </p:nvPr>
        </p:nvGraphicFramePr>
        <p:xfrm>
          <a:off x="721895" y="1149424"/>
          <a:ext cx="11035566" cy="5257800"/>
        </p:xfrm>
        <a:graphic>
          <a:graphicData uri="http://schemas.openxmlformats.org/drawingml/2006/table">
            <a:tbl>
              <a:tblPr firstRow="1" bandRow="1">
                <a:tableStyleId>{5C22544A-7EE6-4342-B048-85BDC9FD1C3A}</a:tableStyleId>
              </a:tblPr>
              <a:tblGrid>
                <a:gridCol w="5546558">
                  <a:extLst>
                    <a:ext uri="{9D8B030D-6E8A-4147-A177-3AD203B41FA5}">
                      <a16:colId xmlns:a16="http://schemas.microsoft.com/office/drawing/2014/main" val="3415046341"/>
                    </a:ext>
                  </a:extLst>
                </a:gridCol>
                <a:gridCol w="208280">
                  <a:extLst>
                    <a:ext uri="{9D8B030D-6E8A-4147-A177-3AD203B41FA5}">
                      <a16:colId xmlns:a16="http://schemas.microsoft.com/office/drawing/2014/main" val="2658487726"/>
                    </a:ext>
                  </a:extLst>
                </a:gridCol>
                <a:gridCol w="5280728">
                  <a:extLst>
                    <a:ext uri="{9D8B030D-6E8A-4147-A177-3AD203B41FA5}">
                      <a16:colId xmlns:a16="http://schemas.microsoft.com/office/drawing/2014/main" val="835596125"/>
                    </a:ext>
                  </a:extLst>
                </a:gridCol>
              </a:tblGrid>
              <a:tr h="5174843">
                <a:tc>
                  <a:txBody>
                    <a:bodyPr/>
                    <a:lstStyle/>
                    <a:p>
                      <a:pPr algn="just">
                        <a:buNone/>
                      </a:pPr>
                      <a:r>
                        <a:rPr lang="en-GB" sz="1800" b="1" i="0" u="none" strike="noStrike" kern="1200" baseline="0" dirty="0">
                          <a:solidFill>
                            <a:schemeClr val="accent5"/>
                          </a:solidFill>
                          <a:latin typeface="Century Gothic" panose="020B0502020202020204" pitchFamily="34" charset="0"/>
                          <a:ea typeface="+mn-ea"/>
                          <a:cs typeface="+mn-cs"/>
                        </a:rPr>
                        <a:t>Part 1</a:t>
                      </a:r>
                    </a:p>
                    <a:p>
                      <a:pPr algn="just">
                        <a:buNone/>
                      </a:pPr>
                      <a:endParaRPr lang="en-GB" sz="1800" b="1" i="0" u="sng" strike="noStrike" kern="1200" baseline="0" dirty="0">
                        <a:solidFill>
                          <a:schemeClr val="accent5"/>
                        </a:solidFill>
                        <a:latin typeface="Century Gothic" panose="020B0502020202020204" pitchFamily="34" charset="0"/>
                        <a:ea typeface="+mn-ea"/>
                        <a:cs typeface="+mn-cs"/>
                      </a:endParaRPr>
                    </a:p>
                    <a:p>
                      <a:pPr algn="just">
                        <a:buNone/>
                      </a:pPr>
                      <a:r>
                        <a:rPr lang="en-GB" sz="1600" b="0" i="0" u="sng" strike="noStrike" kern="1200" baseline="0" dirty="0">
                          <a:solidFill>
                            <a:schemeClr val="tx1"/>
                          </a:solidFill>
                          <a:latin typeface="Century Gothic" panose="020B0502020202020204" pitchFamily="34" charset="0"/>
                          <a:ea typeface="+mn-ea"/>
                          <a:cs typeface="+mn-cs"/>
                        </a:rPr>
                        <a:t>Start revising in good time!</a:t>
                      </a:r>
                    </a:p>
                    <a:p>
                      <a:pPr marL="285750" indent="-285750">
                        <a:buFont typeface="Arial" panose="020B0604020202020204" pitchFamily="34" charset="0"/>
                        <a:buChar char="•"/>
                      </a:pPr>
                      <a:r>
                        <a:rPr lang="en-GB" sz="1400" b="0" i="0" u="none" strike="noStrike" kern="1200" baseline="0" dirty="0">
                          <a:solidFill>
                            <a:schemeClr val="tx1"/>
                          </a:solidFill>
                          <a:latin typeface="+mn-lt"/>
                          <a:ea typeface="+mn-ea"/>
                          <a:cs typeface="+mn-cs"/>
                        </a:rPr>
                        <a:t>Don’t leave it until the last minute – this will make you panic.</a:t>
                      </a:r>
                    </a:p>
                    <a:p>
                      <a:pPr marL="285750" indent="-285750">
                        <a:buFont typeface="Arial" panose="020B0604020202020204" pitchFamily="34" charset="0"/>
                        <a:buChar char="•"/>
                      </a:pPr>
                      <a:r>
                        <a:rPr lang="en-GB" sz="1400" b="0" i="0" u="none" strike="noStrike" kern="1200" baseline="0" dirty="0">
                          <a:solidFill>
                            <a:schemeClr val="tx1"/>
                          </a:solidFill>
                          <a:latin typeface="+mn-lt"/>
                          <a:ea typeface="+mn-ea"/>
                          <a:cs typeface="+mn-cs"/>
                        </a:rPr>
                        <a:t>Make a revision timetable that sets out work time AND relaxation time.</a:t>
                      </a:r>
                    </a:p>
                    <a:p>
                      <a:pPr marL="0" indent="0">
                        <a:buFont typeface="Arial" panose="020B0604020202020204" pitchFamily="34" charset="0"/>
                        <a:buNone/>
                      </a:pPr>
                      <a:endParaRPr lang="en-GB" sz="800" b="0" i="0" u="none" strike="noStrike" kern="1200" baseline="0" dirty="0">
                        <a:solidFill>
                          <a:schemeClr val="tx1"/>
                        </a:solidFill>
                        <a:latin typeface="+mn-lt"/>
                        <a:ea typeface="+mn-ea"/>
                        <a:cs typeface="+mn-cs"/>
                      </a:endParaRPr>
                    </a:p>
                    <a:p>
                      <a:r>
                        <a:rPr lang="en-GB" sz="1600" b="0" i="0" u="sng" strike="noStrike" kern="1200" baseline="0" dirty="0">
                          <a:solidFill>
                            <a:schemeClr val="tx1"/>
                          </a:solidFill>
                          <a:latin typeface="Century Gothic" panose="020B0502020202020204" pitchFamily="34" charset="0"/>
                          <a:ea typeface="+mn-ea"/>
                          <a:cs typeface="+mn-cs"/>
                        </a:rPr>
                        <a:t>Sleep and eat!</a:t>
                      </a:r>
                    </a:p>
                    <a:p>
                      <a:pPr marL="285750" indent="-285750">
                        <a:buFont typeface="Arial" panose="020B0604020202020204" pitchFamily="34" charset="0"/>
                        <a:buChar char="•"/>
                      </a:pPr>
                      <a:r>
                        <a:rPr lang="en-GB" sz="1400" b="0" i="0" u="none" strike="noStrike" kern="1200" baseline="0" dirty="0">
                          <a:solidFill>
                            <a:schemeClr val="tx1"/>
                          </a:solidFill>
                          <a:latin typeface="+mn-lt"/>
                          <a:ea typeface="+mn-ea"/>
                          <a:cs typeface="+mn-cs"/>
                        </a:rPr>
                        <a:t>Obvious really, and very helpful. Avoid stressful things too – even games that wind you up. You need to be fit, awake and focused!</a:t>
                      </a:r>
                    </a:p>
                    <a:p>
                      <a:pPr marL="285750" indent="-285750">
                        <a:buFont typeface="Arial" panose="020B0604020202020204" pitchFamily="34" charset="0"/>
                        <a:buChar char="•"/>
                      </a:pPr>
                      <a:endParaRPr lang="en-GB" sz="800" b="0" i="0" u="none" strike="noStrike" kern="1200" baseline="0" dirty="0">
                        <a:solidFill>
                          <a:schemeClr val="tx1"/>
                        </a:solidFill>
                        <a:latin typeface="+mn-lt"/>
                        <a:ea typeface="+mn-ea"/>
                        <a:cs typeface="+mn-cs"/>
                      </a:endParaRPr>
                    </a:p>
                    <a:p>
                      <a:r>
                        <a:rPr lang="en-GB" sz="1600" b="0" i="0" u="sng" strike="noStrike" kern="1200" baseline="0" dirty="0">
                          <a:solidFill>
                            <a:schemeClr val="tx1"/>
                          </a:solidFill>
                          <a:latin typeface="Century Gothic" panose="020B0502020202020204" pitchFamily="34" charset="0"/>
                          <a:ea typeface="+mn-ea"/>
                          <a:cs typeface="+mn-cs"/>
                        </a:rPr>
                        <a:t>Know where it takes place and what to expect!</a:t>
                      </a:r>
                    </a:p>
                    <a:p>
                      <a:pPr marL="285750" indent="-285750">
                        <a:buFont typeface="Arial" panose="020B0604020202020204" pitchFamily="34" charset="0"/>
                        <a:buChar char="•"/>
                      </a:pPr>
                      <a:r>
                        <a:rPr lang="en-GB" sz="1400" b="0" i="0" u="none" strike="noStrike" kern="1200" baseline="0" dirty="0">
                          <a:solidFill>
                            <a:schemeClr val="tx1"/>
                          </a:solidFill>
                          <a:latin typeface="+mn-lt"/>
                          <a:ea typeface="+mn-ea"/>
                          <a:cs typeface="+mn-cs"/>
                        </a:rPr>
                        <a:t>Make sure you know exactly WHEN and WHERE your exams are.</a:t>
                      </a:r>
                    </a:p>
                    <a:p>
                      <a:pPr marL="285750" indent="-285750">
                        <a:buFont typeface="Arial" panose="020B0604020202020204" pitchFamily="34" charset="0"/>
                        <a:buChar char="•"/>
                      </a:pPr>
                      <a:r>
                        <a:rPr lang="en-GB" sz="1400" b="0" i="0" u="none" strike="noStrike" kern="1200" baseline="0" dirty="0">
                          <a:solidFill>
                            <a:schemeClr val="tx1"/>
                          </a:solidFill>
                          <a:latin typeface="+mn-lt"/>
                          <a:ea typeface="+mn-ea"/>
                          <a:cs typeface="+mn-cs"/>
                        </a:rPr>
                        <a:t>Make sure you know what to expect in the exam.</a:t>
                      </a:r>
                    </a:p>
                    <a:p>
                      <a:pPr marL="285750" indent="-285750">
                        <a:buFont typeface="Arial" panose="020B0604020202020204" pitchFamily="34" charset="0"/>
                        <a:buChar char="•"/>
                      </a:pPr>
                      <a:r>
                        <a:rPr lang="en-GB" sz="1400" b="0" i="0" u="none" strike="noStrike" kern="1200" baseline="0" dirty="0">
                          <a:solidFill>
                            <a:schemeClr val="tx1"/>
                          </a:solidFill>
                          <a:latin typeface="+mn-lt"/>
                          <a:ea typeface="+mn-ea"/>
                          <a:cs typeface="+mn-cs"/>
                        </a:rPr>
                        <a:t>How is the paper structured?</a:t>
                      </a:r>
                    </a:p>
                    <a:p>
                      <a:pPr marL="285750" indent="-285750">
                        <a:buFont typeface="Arial" panose="020B0604020202020204" pitchFamily="34" charset="0"/>
                        <a:buChar char="•"/>
                      </a:pPr>
                      <a:r>
                        <a:rPr lang="en-GB" sz="1400" b="0" i="0" u="none" strike="noStrike" kern="1200" baseline="0" dirty="0">
                          <a:solidFill>
                            <a:schemeClr val="tx1"/>
                          </a:solidFill>
                          <a:latin typeface="+mn-lt"/>
                          <a:ea typeface="+mn-ea"/>
                          <a:cs typeface="+mn-cs"/>
                        </a:rPr>
                        <a:t>How much time is there for each question?</a:t>
                      </a:r>
                    </a:p>
                    <a:p>
                      <a:pPr marL="285750" indent="-285750">
                        <a:buFont typeface="Arial" panose="020B0604020202020204" pitchFamily="34" charset="0"/>
                        <a:buChar char="•"/>
                      </a:pPr>
                      <a:r>
                        <a:rPr lang="en-GB" sz="1400" b="0" i="0" u="none" strike="noStrike" kern="1200" baseline="0" dirty="0">
                          <a:solidFill>
                            <a:schemeClr val="tx1"/>
                          </a:solidFill>
                          <a:latin typeface="+mn-lt"/>
                          <a:ea typeface="+mn-ea"/>
                          <a:cs typeface="+mn-cs"/>
                        </a:rPr>
                        <a:t>What types of question are involved?</a:t>
                      </a:r>
                    </a:p>
                    <a:p>
                      <a:pPr marL="285750" indent="-285750">
                        <a:buFont typeface="Arial" panose="020B0604020202020204" pitchFamily="34" charset="0"/>
                        <a:buChar char="•"/>
                      </a:pPr>
                      <a:r>
                        <a:rPr lang="en-GB" sz="1400" b="0" i="0" u="none" strike="noStrike" kern="1200" baseline="0" dirty="0">
                          <a:solidFill>
                            <a:schemeClr val="tx1"/>
                          </a:solidFill>
                          <a:latin typeface="+mn-lt"/>
                          <a:ea typeface="+mn-ea"/>
                          <a:cs typeface="+mn-cs"/>
                        </a:rPr>
                        <a:t>Which topics seem to come up time and time again?</a:t>
                      </a:r>
                    </a:p>
                    <a:p>
                      <a:pPr marL="285750" indent="-285750">
                        <a:buFont typeface="Arial" panose="020B0604020202020204" pitchFamily="34" charset="0"/>
                        <a:buChar char="•"/>
                      </a:pPr>
                      <a:r>
                        <a:rPr lang="en-GB" sz="1400" b="0" i="0" u="none" strike="noStrike" kern="1200" baseline="0" dirty="0">
                          <a:solidFill>
                            <a:schemeClr val="tx1"/>
                          </a:solidFill>
                          <a:latin typeface="+mn-lt"/>
                          <a:ea typeface="+mn-ea"/>
                          <a:cs typeface="+mn-cs"/>
                        </a:rPr>
                        <a:t>Which topics are your strongest and which are your weakest?</a:t>
                      </a:r>
                    </a:p>
                    <a:p>
                      <a:pPr marL="285750" indent="-285750">
                        <a:buFont typeface="Arial" panose="020B0604020202020204" pitchFamily="34" charset="0"/>
                        <a:buChar char="•"/>
                      </a:pPr>
                      <a:endParaRPr lang="en-GB" sz="1300" b="0" i="0" u="none" strike="noStrike" kern="1200" baseline="0" dirty="0">
                        <a:solidFill>
                          <a:schemeClr val="tx1"/>
                        </a:solidFill>
                        <a:latin typeface="+mn-lt"/>
                        <a:ea typeface="+mn-ea"/>
                        <a:cs typeface="+mn-cs"/>
                      </a:endParaRPr>
                    </a:p>
                    <a:p>
                      <a:r>
                        <a:rPr lang="en-GB" sz="1600" b="0" i="0" u="sng" strike="noStrike" kern="1200" baseline="0" dirty="0">
                          <a:solidFill>
                            <a:schemeClr val="tx1"/>
                          </a:solidFill>
                          <a:latin typeface="Century Gothic" panose="020B0502020202020204" pitchFamily="34" charset="0"/>
                          <a:ea typeface="+mn-ea"/>
                          <a:cs typeface="+mn-cs"/>
                        </a:rPr>
                        <a:t>Learn by doing!</a:t>
                      </a:r>
                    </a:p>
                    <a:p>
                      <a:r>
                        <a:rPr lang="en-GB" sz="1400" b="0" i="0" u="none" strike="noStrike" kern="1200" baseline="0" dirty="0">
                          <a:solidFill>
                            <a:schemeClr val="tx1"/>
                          </a:solidFill>
                          <a:latin typeface="+mn-lt"/>
                          <a:ea typeface="+mn-ea"/>
                          <a:cs typeface="+mn-cs"/>
                        </a:rPr>
                        <a:t>There is no substitute for past papers and practice papers – they are essential! Tackling a collection of exam papers and answers is exactly the right thing to be doing, as your exams approach.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r>
                        <a:rPr lang="en-GB" sz="1800" u="none" dirty="0">
                          <a:solidFill>
                            <a:schemeClr val="accent5"/>
                          </a:solidFill>
                          <a:latin typeface="Century Gothic" panose="020B0502020202020204" pitchFamily="34" charset="0"/>
                        </a:rPr>
                        <a:t>Part 2</a:t>
                      </a:r>
                    </a:p>
                    <a:p>
                      <a:pPr algn="just"/>
                      <a:endParaRPr lang="en-GB" u="sng" dirty="0">
                        <a:solidFill>
                          <a:schemeClr val="accent5"/>
                        </a:solidFill>
                      </a:endParaRPr>
                    </a:p>
                    <a:p>
                      <a:r>
                        <a:rPr lang="en-GB" sz="1400" b="0" i="0" u="none" strike="noStrike" kern="1200" baseline="0" dirty="0">
                          <a:solidFill>
                            <a:schemeClr val="tx1"/>
                          </a:solidFill>
                          <a:latin typeface="+mn-lt"/>
                          <a:ea typeface="+mn-ea"/>
                          <a:cs typeface="+mn-cs"/>
                        </a:rPr>
                        <a:t>People learn in different ways. Some like low light, some bright. Some like early mornings, some like evening/ night. Some prefer warm, some prefer cold. However, everyone uses their </a:t>
                      </a:r>
                      <a:r>
                        <a:rPr lang="en-GB" sz="1400" b="1" i="0" u="none" strike="noStrike" kern="1200" baseline="0" dirty="0">
                          <a:solidFill>
                            <a:schemeClr val="tx1"/>
                          </a:solidFill>
                          <a:latin typeface="+mn-lt"/>
                          <a:ea typeface="+mn-ea"/>
                          <a:cs typeface="+mn-cs"/>
                        </a:rPr>
                        <a:t>BRAIN</a:t>
                      </a:r>
                      <a:r>
                        <a:rPr lang="en-GB" sz="1400" b="0" i="0" u="sng" strike="noStrike" kern="1200" baseline="0" dirty="0">
                          <a:solidFill>
                            <a:schemeClr val="tx1"/>
                          </a:solidFill>
                          <a:latin typeface="+mn-lt"/>
                          <a:ea typeface="+mn-ea"/>
                          <a:cs typeface="+mn-cs"/>
                        </a:rPr>
                        <a:t>,</a:t>
                      </a:r>
                      <a:r>
                        <a:rPr lang="en-GB" sz="1400" b="0" i="0" u="none" strike="noStrike" kern="1200" baseline="0" dirty="0">
                          <a:solidFill>
                            <a:schemeClr val="tx1"/>
                          </a:solidFill>
                          <a:latin typeface="+mn-lt"/>
                          <a:ea typeface="+mn-ea"/>
                          <a:cs typeface="+mn-cs"/>
                        </a:rPr>
                        <a:t> and the brain works when it is active. Passive learning  </a:t>
                      </a:r>
                      <a:r>
                        <a:rPr lang="en-GB" sz="1400" b="0" i="0" u="none" strike="noStrike" kern="1200" baseline="0" dirty="0" err="1">
                          <a:solidFill>
                            <a:schemeClr val="tx1"/>
                          </a:solidFill>
                          <a:latin typeface="+mn-lt"/>
                          <a:ea typeface="+mn-ea"/>
                          <a:cs typeface="+mn-cs"/>
                        </a:rPr>
                        <a:t>ie</a:t>
                      </a:r>
                      <a:r>
                        <a:rPr lang="en-GB" sz="1400" b="0" i="0" u="none" strike="noStrike" kern="1200" baseline="0" dirty="0">
                          <a:solidFill>
                            <a:schemeClr val="tx1"/>
                          </a:solidFill>
                          <a:latin typeface="+mn-lt"/>
                          <a:ea typeface="+mn-ea"/>
                          <a:cs typeface="+mn-cs"/>
                        </a:rPr>
                        <a:t>. sitting gazing at notes, is the most INEFFICIENT way to learn anything.  </a:t>
                      </a:r>
                    </a:p>
                    <a:p>
                      <a:endParaRPr lang="en-GB" sz="1400" b="0" i="0" u="none" strike="noStrike" kern="1200" baseline="0" dirty="0">
                        <a:solidFill>
                          <a:schemeClr val="tx1"/>
                        </a:solidFill>
                        <a:latin typeface="+mn-lt"/>
                        <a:ea typeface="+mn-ea"/>
                        <a:cs typeface="+mn-cs"/>
                      </a:endParaRPr>
                    </a:p>
                    <a:p>
                      <a:endParaRPr lang="en-GB" sz="1400" b="0" i="0" u="none" strike="noStrike" kern="1200" baseline="0" dirty="0">
                        <a:solidFill>
                          <a:schemeClr val="tx1"/>
                        </a:solidFill>
                        <a:latin typeface="+mn-lt"/>
                        <a:ea typeface="+mn-ea"/>
                        <a:cs typeface="+mn-cs"/>
                      </a:endParaRPr>
                    </a:p>
                    <a:p>
                      <a:endParaRPr lang="en-GB" sz="1400" b="0" i="0" u="none" strike="noStrike" kern="1200" baseline="0" dirty="0">
                        <a:solidFill>
                          <a:schemeClr val="tx1"/>
                        </a:solidFill>
                        <a:latin typeface="+mn-lt"/>
                        <a:ea typeface="+mn-ea"/>
                        <a:cs typeface="+mn-cs"/>
                      </a:endParaRPr>
                    </a:p>
                    <a:p>
                      <a:endParaRPr lang="en-GB" sz="1400" b="0" i="0" u="none" strike="noStrike" kern="1200" baseline="0" dirty="0">
                        <a:solidFill>
                          <a:schemeClr val="tx1"/>
                        </a:solidFill>
                        <a:latin typeface="+mn-lt"/>
                        <a:ea typeface="+mn-ea"/>
                        <a:cs typeface="+mn-cs"/>
                      </a:endParaRPr>
                    </a:p>
                    <a:p>
                      <a:endParaRPr lang="en-GB" sz="1400" b="0" i="0" u="none" strike="noStrike" kern="1200" baseline="0" dirty="0">
                        <a:solidFill>
                          <a:schemeClr val="tx1"/>
                        </a:solidFill>
                        <a:latin typeface="+mn-lt"/>
                        <a:ea typeface="+mn-ea"/>
                        <a:cs typeface="+mn-cs"/>
                      </a:endParaRPr>
                    </a:p>
                    <a:p>
                      <a:endParaRPr lang="en-GB" sz="1400" b="0" i="0" u="none" strike="noStrike" kern="1200" baseline="0" dirty="0">
                        <a:solidFill>
                          <a:schemeClr val="tx1"/>
                        </a:solidFill>
                        <a:latin typeface="+mn-lt"/>
                        <a:ea typeface="+mn-ea"/>
                        <a:cs typeface="+mn-cs"/>
                      </a:endParaRPr>
                    </a:p>
                    <a:p>
                      <a:endParaRPr lang="en-GB" sz="1400" b="0" i="0" u="none" strike="noStrike" kern="1200" baseline="0" dirty="0">
                        <a:solidFill>
                          <a:schemeClr val="tx1"/>
                        </a:solidFill>
                        <a:latin typeface="+mn-lt"/>
                        <a:ea typeface="+mn-ea"/>
                        <a:cs typeface="+mn-cs"/>
                      </a:endParaRPr>
                    </a:p>
                    <a:p>
                      <a:endParaRPr lang="en-GB" sz="1400" b="0" i="0" u="none" strike="noStrike" kern="1200" baseline="0" dirty="0">
                        <a:solidFill>
                          <a:schemeClr val="tx1"/>
                        </a:solidFill>
                        <a:latin typeface="+mn-lt"/>
                        <a:ea typeface="+mn-ea"/>
                        <a:cs typeface="+mn-cs"/>
                      </a:endParaRPr>
                    </a:p>
                    <a:p>
                      <a:endParaRPr lang="en-GB" sz="1400" b="0" i="0" u="none" strike="noStrike" kern="1200" baseline="0" dirty="0">
                        <a:solidFill>
                          <a:schemeClr val="tx1"/>
                        </a:solidFill>
                        <a:latin typeface="+mn-lt"/>
                        <a:ea typeface="+mn-ea"/>
                        <a:cs typeface="+mn-cs"/>
                      </a:endParaRPr>
                    </a:p>
                    <a:p>
                      <a:endParaRPr lang="en-GB" sz="1400" b="0" i="0" u="none" strike="noStrike" kern="1200" baseline="0" dirty="0">
                        <a:solidFill>
                          <a:schemeClr val="tx1"/>
                        </a:solidFill>
                        <a:latin typeface="+mn-lt"/>
                        <a:ea typeface="+mn-ea"/>
                        <a:cs typeface="+mn-cs"/>
                      </a:endParaRPr>
                    </a:p>
                    <a:p>
                      <a:r>
                        <a:rPr lang="en-GB" sz="1400" b="0" i="0" u="none" strike="noStrike" kern="1200" baseline="0" dirty="0">
                          <a:solidFill>
                            <a:schemeClr val="tx1"/>
                          </a:solidFill>
                          <a:latin typeface="+mn-lt"/>
                          <a:ea typeface="+mn-ea"/>
                          <a:cs typeface="+mn-cs"/>
                        </a:rPr>
                        <a:t>On the following pages you will find tips and ideas for making your revision more effective and maybe even more enjoyable. What follows gets your brain active, and active learning works.</a:t>
                      </a:r>
                    </a:p>
                    <a:p>
                      <a:endParaRPr lang="en-GB" sz="1400" b="0" i="0" u="none" strike="noStrike" kern="1200" baseline="0" dirty="0">
                        <a:solidFill>
                          <a:schemeClr val="tx1"/>
                        </a:solidFill>
                        <a:latin typeface="+mn-lt"/>
                        <a:ea typeface="+mn-ea"/>
                        <a:cs typeface="+mn-cs"/>
                      </a:endParaRPr>
                    </a:p>
                    <a:p>
                      <a:r>
                        <a:rPr lang="en-GB" sz="1400" b="0" u="none" dirty="0">
                          <a:solidFill>
                            <a:schemeClr val="tx1"/>
                          </a:solidFill>
                        </a:rPr>
                        <a:t>Remember there are numerous ways to do this…you just need to find a method that works for you!</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671769"/>
                  </a:ext>
                </a:extLst>
              </a:tr>
            </a:tbl>
          </a:graphicData>
        </a:graphic>
      </p:graphicFrame>
      <p:cxnSp>
        <p:nvCxnSpPr>
          <p:cNvPr id="5" name="Straight Connector 4"/>
          <p:cNvCxnSpPr/>
          <p:nvPr/>
        </p:nvCxnSpPr>
        <p:spPr>
          <a:xfrm>
            <a:off x="1115616" y="764704"/>
            <a:ext cx="10581084" cy="296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25296" y="379983"/>
            <a:ext cx="493216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lumMod val="65000"/>
                  </a:prstClr>
                </a:solidFill>
                <a:effectLst/>
                <a:uLnTx/>
                <a:uFillTx/>
                <a:latin typeface="Century Gothic" pitchFamily="34" charset="0"/>
                <a:ea typeface="+mn-ea"/>
                <a:cs typeface="+mn-cs"/>
              </a:rPr>
              <a:t>Higher Graphic Communication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lumMod val="65000"/>
                  </a:prstClr>
                </a:solidFill>
                <a:effectLst/>
                <a:uLnTx/>
                <a:uFillTx/>
                <a:latin typeface="Century Gothic" pitchFamily="34" charset="0"/>
                <a:ea typeface="+mn-ea"/>
                <a:cs typeface="+mn-cs"/>
              </a:rPr>
              <a:t>Study Skills</a:t>
            </a:r>
          </a:p>
        </p:txBody>
      </p:sp>
      <p:pic>
        <p:nvPicPr>
          <p:cNvPr id="10" name="Picture 9">
            <a:extLst>
              <a:ext uri="{FF2B5EF4-FFF2-40B4-BE49-F238E27FC236}">
                <a16:creationId xmlns:a16="http://schemas.microsoft.com/office/drawing/2014/main" id="{ECAC752D-A805-4F07-905D-F6DE65330E75}"/>
              </a:ext>
            </a:extLst>
          </p:cNvPr>
          <p:cNvPicPr>
            <a:picLocks noChangeAspect="1"/>
          </p:cNvPicPr>
          <p:nvPr/>
        </p:nvPicPr>
        <p:blipFill>
          <a:blip r:embed="rId3"/>
          <a:stretch>
            <a:fillRect/>
          </a:stretch>
        </p:blipFill>
        <p:spPr>
          <a:xfrm>
            <a:off x="7752640" y="3117732"/>
            <a:ext cx="3077476" cy="1597851"/>
          </a:xfrm>
          <a:prstGeom prst="rect">
            <a:avLst/>
          </a:prstGeom>
        </p:spPr>
      </p:pic>
    </p:spTree>
    <p:extLst>
      <p:ext uri="{BB962C8B-B14F-4D97-AF65-F5344CB8AC3E}">
        <p14:creationId xmlns:p14="http://schemas.microsoft.com/office/powerpoint/2010/main" val="35370631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7092</Words>
  <Application>Microsoft Office PowerPoint</Application>
  <PresentationFormat>Widescreen</PresentationFormat>
  <Paragraphs>608</Paragraphs>
  <Slides>47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Calibri Light</vt:lpstr>
      <vt:lpstr>Century Gothic</vt:lpstr>
      <vt:lpstr>Sandscript BTN</vt:lpstr>
      <vt:lpstr>Office Theme</vt:lpstr>
      <vt:lpstr>Design and Technology Department </vt:lpstr>
      <vt:lpstr>PowerPoint Presentation</vt:lpstr>
      <vt:lpstr>PowerPoint Presentation</vt:lpstr>
      <vt:lpstr>PowerPoint Presentation</vt:lpstr>
      <vt:lpstr>PowerPoint Presentation</vt:lpstr>
      <vt:lpstr>PowerPoint Presentation</vt:lpstr>
      <vt:lpstr>Higher Graphic Communication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Higher Design and Manufacture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Higher Engineering Science   Study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and Technology Department</dc:title>
  <dc:creator>Mrs Wright</dc:creator>
  <cp:lastModifiedBy>Mrs Wright</cp:lastModifiedBy>
  <cp:revision>16</cp:revision>
  <dcterms:created xsi:type="dcterms:W3CDTF">2020-12-04T10:19:45Z</dcterms:created>
  <dcterms:modified xsi:type="dcterms:W3CDTF">2020-12-14T17:17:28Z</dcterms:modified>
</cp:coreProperties>
</file>