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5" r:id="rId6"/>
    <p:sldId id="263" r:id="rId7"/>
    <p:sldId id="261" r:id="rId8"/>
    <p:sldId id="278" r:id="rId9"/>
    <p:sldId id="279" r:id="rId10"/>
    <p:sldId id="262" r:id="rId11"/>
    <p:sldId id="260" r:id="rId12"/>
    <p:sldId id="280" r:id="rId13"/>
    <p:sldId id="267" r:id="rId14"/>
    <p:sldId id="269" r:id="rId15"/>
    <p:sldId id="268" r:id="rId16"/>
    <p:sldId id="270" r:id="rId17"/>
    <p:sldId id="271" r:id="rId18"/>
    <p:sldId id="272" r:id="rId19"/>
    <p:sldId id="273" r:id="rId20"/>
    <p:sldId id="274" r:id="rId21"/>
    <p:sldId id="281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8BB9AE6-0945-492D-9AA0-64AE16CD52D5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8AD07C0-2342-4817-9C3E-F336782EE40E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08658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9AE6-0945-492D-9AA0-64AE16CD52D5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D07C0-2342-4817-9C3E-F336782EE4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025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9AE6-0945-492D-9AA0-64AE16CD52D5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D07C0-2342-4817-9C3E-F336782EE4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328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9AE6-0945-492D-9AA0-64AE16CD52D5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D07C0-2342-4817-9C3E-F336782EE4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796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8BB9AE6-0945-492D-9AA0-64AE16CD52D5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8AD07C0-2342-4817-9C3E-F336782EE40E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791554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9AE6-0945-492D-9AA0-64AE16CD52D5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D07C0-2342-4817-9C3E-F336782EE4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60844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9AE6-0945-492D-9AA0-64AE16CD52D5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D07C0-2342-4817-9C3E-F336782EE4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73761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9AE6-0945-492D-9AA0-64AE16CD52D5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D07C0-2342-4817-9C3E-F336782EE4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58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9AE6-0945-492D-9AA0-64AE16CD52D5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D07C0-2342-4817-9C3E-F336782EE4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620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58BB9AE6-0945-492D-9AA0-64AE16CD52D5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58AD07C0-2342-4817-9C3E-F336782EE40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2311880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58BB9AE6-0945-492D-9AA0-64AE16CD52D5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58AD07C0-2342-4817-9C3E-F336782EE4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82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8BB9AE6-0945-492D-9AA0-64AE16CD52D5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8AD07C0-2342-4817-9C3E-F336782EE40E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054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HIGHER ACCOUNTING SQA EXAM GUIDE</a:t>
            </a:r>
            <a:br>
              <a:rPr lang="en-GB" dirty="0" smtClean="0"/>
            </a:br>
            <a:r>
              <a:rPr lang="en-GB" dirty="0" smtClean="0"/>
              <a:t>2020-21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90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entury Gothic" panose="020B0502020202020204" pitchFamily="34" charset="0"/>
              </a:rPr>
              <a:t>Hints and tips</a:t>
            </a:r>
            <a:endParaRPr lang="en-GB" dirty="0">
              <a:latin typeface="Century Gothic" panose="020B0502020202020204" pitchFamily="34" charset="0"/>
            </a:endParaRPr>
          </a:p>
        </p:txBody>
      </p:sp>
      <p:pic>
        <p:nvPicPr>
          <p:cNvPr id="4" name="Picture 2" descr="N:\My Pictures\investing_habi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678" y="2153798"/>
            <a:ext cx="3549571" cy="359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6169446" y="948690"/>
            <a:ext cx="4920581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dirty="0">
                <a:latin typeface="Century Gothic" panose="020B0502020202020204" pitchFamily="34" charset="0"/>
              </a:rPr>
              <a:t>Weekly </a:t>
            </a:r>
            <a:r>
              <a:rPr lang="en-GB" altLang="en-US" sz="3600" dirty="0" smtClean="0">
                <a:latin typeface="Century Gothic" panose="020B0502020202020204" pitchFamily="34" charset="0"/>
              </a:rPr>
              <a:t>past paper practise</a:t>
            </a:r>
            <a:endParaRPr lang="en-GB" altLang="en-US" sz="3600" dirty="0">
              <a:latin typeface="Century Gothic" panose="020B0502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 dirty="0">
              <a:latin typeface="Century Gothic" panose="020B0502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dirty="0">
                <a:latin typeface="Century Gothic" panose="020B0502020202020204" pitchFamily="34" charset="0"/>
              </a:rPr>
              <a:t>Weekly </a:t>
            </a:r>
            <a:r>
              <a:rPr lang="en-GB" altLang="en-US" sz="3600" dirty="0" smtClean="0">
                <a:latin typeface="Century Gothic" panose="020B0502020202020204" pitchFamily="34" charset="0"/>
              </a:rPr>
              <a:t>revision of different topics</a:t>
            </a:r>
            <a:endParaRPr lang="en-GB" altLang="en-US" sz="3600" dirty="0">
              <a:latin typeface="Century Gothic" panose="020B0502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 dirty="0">
              <a:latin typeface="Century Gothic" panose="020B0502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dirty="0" smtClean="0">
                <a:latin typeface="Century Gothic" panose="020B0502020202020204" pitchFamily="34" charset="0"/>
              </a:rPr>
              <a:t>Timing – time yourself to take no longer than 1.25 minutes per mark</a:t>
            </a:r>
            <a:endParaRPr lang="en-GB" altLang="en-US" sz="3600" dirty="0">
              <a:latin typeface="Century Gothic" panose="020B0502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93726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425" y="202339"/>
            <a:ext cx="10178322" cy="1492132"/>
          </a:xfrm>
        </p:spPr>
        <p:txBody>
          <a:bodyPr/>
          <a:lstStyle/>
          <a:p>
            <a:r>
              <a:rPr lang="en-GB" b="1" dirty="0" smtClean="0">
                <a:latin typeface="Century Gothic" panose="020B0502020202020204" pitchFamily="34" charset="0"/>
              </a:rPr>
              <a:t>REMEMBER!!!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pic>
        <p:nvPicPr>
          <p:cNvPr id="4" name="Picture 2" descr="N:\My Pictures\knowledg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590" y="552578"/>
            <a:ext cx="4386410" cy="3210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903383" y="1344231"/>
            <a:ext cx="6398483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dirty="0">
                <a:latin typeface="Century Gothic" panose="020B0502020202020204" pitchFamily="34" charset="0"/>
              </a:rPr>
              <a:t> </a:t>
            </a:r>
            <a:r>
              <a:rPr lang="en-GB" altLang="en-US" sz="2400" b="1" dirty="0">
                <a:latin typeface="Century Gothic" panose="020B0502020202020204" pitchFamily="34" charset="0"/>
              </a:rPr>
              <a:t>Basic </a:t>
            </a:r>
            <a:r>
              <a:rPr lang="en-GB" altLang="en-US" sz="2400" b="1" dirty="0" smtClean="0">
                <a:latin typeface="Century Gothic" panose="020B0502020202020204" pitchFamily="34" charset="0"/>
              </a:rPr>
              <a:t>knowledge – learn your layouts and  the tricky things to look out for that your teacher has discussed with you</a:t>
            </a:r>
            <a:endParaRPr lang="en-GB" altLang="en-US" sz="2400" b="1" dirty="0">
              <a:latin typeface="Century Gothic" panose="020B0502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GB" altLang="en-US" sz="2400" b="1" dirty="0">
              <a:latin typeface="Century Gothic" panose="020B0502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GB" altLang="en-US" sz="2400" b="1" dirty="0">
                <a:latin typeface="Century Gothic" panose="020B0502020202020204" pitchFamily="34" charset="0"/>
              </a:rPr>
              <a:t>Exam </a:t>
            </a:r>
            <a:r>
              <a:rPr lang="en-GB" altLang="en-US" sz="2400" b="1" dirty="0" smtClean="0">
                <a:latin typeface="Century Gothic" panose="020B0502020202020204" pitchFamily="34" charset="0"/>
              </a:rPr>
              <a:t>technique – keep your eye on your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400" b="1" dirty="0">
                <a:latin typeface="Century Gothic" panose="020B0502020202020204" pitchFamily="34" charset="0"/>
              </a:rPr>
              <a:t>t</a:t>
            </a:r>
            <a:r>
              <a:rPr lang="en-GB" altLang="en-US" sz="2400" b="1" dirty="0" smtClean="0">
                <a:latin typeface="Century Gothic" panose="020B0502020202020204" pitchFamily="34" charset="0"/>
              </a:rPr>
              <a:t>iming – don’t waste time over a 2 mark section at the end of a question where you could pick up easier marks from the start of the next question</a:t>
            </a:r>
            <a:endParaRPr lang="en-GB" altLang="en-US" sz="2400" b="1" dirty="0">
              <a:latin typeface="Century Gothic" panose="020B0502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GB" altLang="en-US" sz="2400" b="1" dirty="0">
              <a:latin typeface="Century Gothic" panose="020B0502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GB" altLang="en-US" sz="2400" b="1" dirty="0" smtClean="0">
                <a:latin typeface="Century Gothic" panose="020B0502020202020204" pitchFamily="34" charset="0"/>
              </a:rPr>
              <a:t>Practise – as with everything – the more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400" b="1" dirty="0" smtClean="0">
                <a:latin typeface="Century Gothic" panose="020B0502020202020204" pitchFamily="34" charset="0"/>
              </a:rPr>
              <a:t>practise you do, the better you become</a:t>
            </a:r>
            <a:endParaRPr lang="en-GB" altLang="en-US" sz="2400" b="1" dirty="0">
              <a:latin typeface="Century Gothic" panose="020B0502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dirty="0"/>
          </a:p>
        </p:txBody>
      </p:sp>
      <p:pic>
        <p:nvPicPr>
          <p:cNvPr id="1026" name="Picture 2" descr="Football Skills for a 6-8 year old to lear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590" y="3893982"/>
            <a:ext cx="4410139" cy="2726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88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3031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PREVIOUS PAST PAPER CONTENT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416172"/>
              </p:ext>
            </p:extLst>
          </p:nvPr>
        </p:nvGraphicFramePr>
        <p:xfrm>
          <a:off x="1446661" y="1112702"/>
          <a:ext cx="9635321" cy="5587238"/>
        </p:xfrm>
        <a:graphic>
          <a:graphicData uri="http://schemas.openxmlformats.org/drawingml/2006/table">
            <a:tbl>
              <a:tblPr firstRow="1" firstCol="1" bandRow="1"/>
              <a:tblGrid>
                <a:gridCol w="1926647">
                  <a:extLst>
                    <a:ext uri="{9D8B030D-6E8A-4147-A177-3AD203B41FA5}">
                      <a16:colId xmlns:a16="http://schemas.microsoft.com/office/drawing/2014/main" val="2560672820"/>
                    </a:ext>
                  </a:extLst>
                </a:gridCol>
                <a:gridCol w="1926647">
                  <a:extLst>
                    <a:ext uri="{9D8B030D-6E8A-4147-A177-3AD203B41FA5}">
                      <a16:colId xmlns:a16="http://schemas.microsoft.com/office/drawing/2014/main" val="675805371"/>
                    </a:ext>
                  </a:extLst>
                </a:gridCol>
                <a:gridCol w="1926647">
                  <a:extLst>
                    <a:ext uri="{9D8B030D-6E8A-4147-A177-3AD203B41FA5}">
                      <a16:colId xmlns:a16="http://schemas.microsoft.com/office/drawing/2014/main" val="1918643549"/>
                    </a:ext>
                  </a:extLst>
                </a:gridCol>
                <a:gridCol w="1927690">
                  <a:extLst>
                    <a:ext uri="{9D8B030D-6E8A-4147-A177-3AD203B41FA5}">
                      <a16:colId xmlns:a16="http://schemas.microsoft.com/office/drawing/2014/main" val="645289676"/>
                    </a:ext>
                  </a:extLst>
                </a:gridCol>
                <a:gridCol w="1927690">
                  <a:extLst>
                    <a:ext uri="{9D8B030D-6E8A-4147-A177-3AD203B41FA5}">
                      <a16:colId xmlns:a16="http://schemas.microsoft.com/office/drawing/2014/main" val="3564039966"/>
                    </a:ext>
                  </a:extLst>
                </a:gridCol>
              </a:tblGrid>
              <a:tr h="243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 – 120 marks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Q1 – 40 marks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Q2 – 40 marks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Q3 – 20 marks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Q4 – 20 marks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966996"/>
                  </a:ext>
                </a:extLst>
              </a:tr>
              <a:tr h="243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902970"/>
                  </a:ext>
                </a:extLst>
              </a:tr>
              <a:tr h="760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Job Costing and Overheads</a:t>
                      </a:r>
                      <a:endParaRPr lang="en-GB" sz="16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Decision making and Process Costing</a:t>
                      </a:r>
                      <a:endParaRPr lang="en-GB" sz="16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Manu </a:t>
                      </a:r>
                      <a:r>
                        <a:rPr lang="en-GB" sz="1600" b="1" dirty="0" err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</a:t>
                      </a:r>
                      <a:r>
                        <a:rPr lang="en-GB" sz="16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en-GB" sz="1600" b="1" dirty="0" err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</a:t>
                      </a:r>
                      <a:r>
                        <a:rPr lang="en-GB" sz="16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Statement</a:t>
                      </a:r>
                      <a:endParaRPr lang="en-GB" sz="16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PLC Inc Stat and SOFP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575411"/>
                  </a:ext>
                </a:extLst>
              </a:tr>
              <a:tr h="760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 2019 ON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Partnerships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Budgets &amp;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Process Costing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Ratio analysis &amp;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Materials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Investment appraisal</a:t>
                      </a:r>
                      <a:endParaRPr lang="en-GB" sz="16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210486"/>
                  </a:ext>
                </a:extLst>
              </a:tr>
              <a:tr h="253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309959"/>
                  </a:ext>
                </a:extLst>
              </a:tr>
              <a:tr h="243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Q1 – 40 marks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Q2 – 20 marks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Q3 – 20 marks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Q4 – 20 marks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931141"/>
                  </a:ext>
                </a:extLst>
              </a:tr>
              <a:tr h="502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PLC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Ratios &amp; invest appraisal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Materials and Process Costing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Budgets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498217"/>
                  </a:ext>
                </a:extLst>
              </a:tr>
              <a:tr h="502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Overheads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Cash Budget</a:t>
                      </a:r>
                      <a:endParaRPr lang="en-GB" sz="16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Manu Acc &amp; Inc Statement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 Making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30231"/>
                  </a:ext>
                </a:extLst>
              </a:tr>
              <a:tr h="243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Decision Making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Overheads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Manu Acc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Partnerships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356601"/>
                  </a:ext>
                </a:extLst>
              </a:tr>
              <a:tr h="502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Partnerships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Cash Budget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Ratios &amp; invest appraisal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Service Costing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817715"/>
                  </a:ext>
                </a:extLst>
              </a:tr>
              <a:tr h="502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Overheads and Job Costing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Ratios &amp; invest appraisal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Manu Acc &amp; Inc Statement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Partnerships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645888"/>
                  </a:ext>
                </a:extLst>
              </a:tr>
              <a:tr h="502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EXEMPLAR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PLC Inc Stat &amp; SOFP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Cash budget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Ratios &amp; Process Costing theory</a:t>
                      </a:r>
                      <a:endParaRPr lang="en-GB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Decision Making</a:t>
                      </a:r>
                      <a:endParaRPr lang="en-GB" sz="16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974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1089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TEMPLATES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509311"/>
            <a:ext cx="10178322" cy="4370281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</a:rPr>
              <a:t>All templates, questions from the course and solutions will be stored in your </a:t>
            </a:r>
            <a:r>
              <a:rPr lang="en-GB" b="1" dirty="0" smtClean="0">
                <a:solidFill>
                  <a:srgbClr val="FF0000"/>
                </a:solidFill>
              </a:rPr>
              <a:t>Class Notebook in Teams</a:t>
            </a:r>
            <a:r>
              <a:rPr lang="en-GB" b="1" dirty="0" smtClean="0">
                <a:solidFill>
                  <a:schemeClr val="tx1"/>
                </a:solidFill>
              </a:rPr>
              <a:t>.  Further examples are provided on the next few slides.</a:t>
            </a:r>
          </a:p>
          <a:p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00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95947"/>
            <a:ext cx="10178322" cy="1492132"/>
          </a:xfrm>
        </p:spPr>
        <p:txBody>
          <a:bodyPr/>
          <a:lstStyle/>
          <a:p>
            <a:r>
              <a:rPr lang="en-GB" dirty="0" smtClean="0"/>
              <a:t>PARTNERSHIPS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530" y="815248"/>
            <a:ext cx="6301649" cy="586321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43893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PARTNERSHIPS</a:t>
            </a:r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741818"/>
              </p:ext>
            </p:extLst>
          </p:nvPr>
        </p:nvGraphicFramePr>
        <p:xfrm>
          <a:off x="1657121" y="1395317"/>
          <a:ext cx="6737732" cy="4882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Worksheet" r:id="rId3" imgW="5638680" imgH="4086345" progId="Excel.Sheet.8">
                  <p:embed/>
                </p:oleObj>
              </mc:Choice>
              <mc:Fallback>
                <p:oleObj name="Worksheet" r:id="rId3" imgW="5638680" imgH="408634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57121" y="1395317"/>
                        <a:ext cx="6737732" cy="488257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746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99152"/>
            <a:ext cx="10178322" cy="1775365"/>
          </a:xfrm>
        </p:spPr>
        <p:txBody>
          <a:bodyPr/>
          <a:lstStyle/>
          <a:p>
            <a:r>
              <a:rPr lang="en-GB" dirty="0" smtClean="0"/>
              <a:t>PARTNERSHIPS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513" y="735161"/>
            <a:ext cx="6488935" cy="599614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51685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99152"/>
            <a:ext cx="10178322" cy="1775365"/>
          </a:xfrm>
        </p:spPr>
        <p:txBody>
          <a:bodyPr/>
          <a:lstStyle/>
          <a:p>
            <a:r>
              <a:rPr lang="en-GB" dirty="0" smtClean="0"/>
              <a:t>PLC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143" y="771181"/>
            <a:ext cx="7900659" cy="618046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21622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99152"/>
            <a:ext cx="10178322" cy="1775365"/>
          </a:xfrm>
        </p:spPr>
        <p:txBody>
          <a:bodyPr/>
          <a:lstStyle/>
          <a:p>
            <a:r>
              <a:rPr lang="en-GB" dirty="0" smtClean="0"/>
              <a:t>PLC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7445" y="802977"/>
            <a:ext cx="7458419" cy="587977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61043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99152"/>
            <a:ext cx="10178322" cy="1775365"/>
          </a:xfrm>
        </p:spPr>
        <p:txBody>
          <a:bodyPr/>
          <a:lstStyle/>
          <a:p>
            <a:r>
              <a:rPr lang="en-GB" dirty="0" smtClean="0"/>
              <a:t>INVENTORY (MATERIALS)</a:t>
            </a:r>
            <a:endParaRPr lang="en-GB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049464"/>
              </p:ext>
            </p:extLst>
          </p:nvPr>
        </p:nvGraphicFramePr>
        <p:xfrm>
          <a:off x="1251677" y="1850697"/>
          <a:ext cx="10331753" cy="3362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Worksheet" r:id="rId3" imgW="8486640" imgH="2762290" progId="Excel.Sheet.8">
                  <p:embed/>
                </p:oleObj>
              </mc:Choice>
              <mc:Fallback>
                <p:oleObj name="Worksheet" r:id="rId3" imgW="8486640" imgH="276229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1677" y="1850697"/>
                        <a:ext cx="10331753" cy="336274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636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:\My Pictures\17349__Catherine_Tate_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16930" y="1468379"/>
            <a:ext cx="3276255" cy="4368340"/>
          </a:xfrm>
        </p:spPr>
      </p:pic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5376231" y="1553378"/>
            <a:ext cx="5239746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 dirty="0">
                <a:latin typeface="Century Gothic" panose="020B0502020202020204" pitchFamily="34" charset="0"/>
              </a:rPr>
              <a:t>Because </a:t>
            </a:r>
            <a:r>
              <a:rPr lang="en-GB" altLang="en-US" sz="3600" dirty="0" smtClean="0">
                <a:latin typeface="Century Gothic" panose="020B0502020202020204" pitchFamily="34" charset="0"/>
              </a:rPr>
              <a:t>being prepared and exam </a:t>
            </a:r>
            <a:r>
              <a:rPr lang="en-GB" altLang="en-US" sz="3600" dirty="0">
                <a:latin typeface="Century Gothic" panose="020B0502020202020204" pitchFamily="34" charset="0"/>
              </a:rPr>
              <a:t>technique can make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 dirty="0">
                <a:latin typeface="Century Gothic" panose="020B0502020202020204" pitchFamily="34" charset="0"/>
              </a:rPr>
              <a:t> a significant difference to your final grade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latin typeface="Century Gothic" panose="020B0502020202020204" pitchFamily="34" charset="0"/>
              </a:rPr>
              <a:t>Why Bother?</a:t>
            </a:r>
          </a:p>
        </p:txBody>
      </p:sp>
    </p:spTree>
    <p:extLst>
      <p:ext uri="{BB962C8B-B14F-4D97-AF65-F5344CB8AC3E}">
        <p14:creationId xmlns:p14="http://schemas.microsoft.com/office/powerpoint/2010/main" val="108252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99152"/>
            <a:ext cx="10178322" cy="1775365"/>
          </a:xfrm>
        </p:spPr>
        <p:txBody>
          <a:bodyPr/>
          <a:lstStyle/>
          <a:p>
            <a:r>
              <a:rPr lang="en-GB" dirty="0" smtClean="0"/>
              <a:t>PROCESS COSTING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412" y="986834"/>
            <a:ext cx="8236617" cy="5265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45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Good luck!!!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926"/>
          <a:stretch/>
        </p:blipFill>
        <p:spPr bwMode="auto">
          <a:xfrm>
            <a:off x="1251677" y="1244906"/>
            <a:ext cx="9655021" cy="488047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79534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PAPER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solidFill>
                  <a:schemeClr val="tx1"/>
                </a:solidFill>
              </a:rPr>
              <a:t>The question paper consists of 2 Sections – </a:t>
            </a:r>
            <a:r>
              <a:rPr lang="en-GB" sz="2400" b="1" dirty="0" smtClean="0">
                <a:solidFill>
                  <a:srgbClr val="FF0000"/>
                </a:solidFill>
              </a:rPr>
              <a:t>ALL QUESTIONS ARE COMPULSORY</a:t>
            </a:r>
          </a:p>
          <a:p>
            <a:endParaRPr lang="en-GB" sz="2400" dirty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SECTION 1 – 80 marks (2 x 40 mark questions)</a:t>
            </a:r>
          </a:p>
          <a:p>
            <a:endParaRPr lang="en-GB" sz="2400" dirty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SECTION 1 – 40 marks (2 x 20 mark questions)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806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latin typeface="Century Gothic" panose="020B0502020202020204" pitchFamily="34" charset="0"/>
              </a:rPr>
              <a:t>Timings</a:t>
            </a:r>
            <a:endParaRPr lang="en-GB" dirty="0">
              <a:latin typeface="Century Gothic" panose="020B0502020202020204" pitchFamily="34" charset="0"/>
            </a:endParaRPr>
          </a:p>
        </p:txBody>
      </p:sp>
      <p:pic>
        <p:nvPicPr>
          <p:cNvPr id="4" name="Content Placeholder 3" descr="N:\My Pictures\backwards-clock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108" y="1349565"/>
            <a:ext cx="4413289" cy="4413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667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716097"/>
            <a:ext cx="10178322" cy="5163496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tx1"/>
                </a:solidFill>
              </a:rPr>
              <a:t>You will have </a:t>
            </a:r>
            <a:r>
              <a:rPr lang="en-GB" sz="2800" b="1" dirty="0" smtClean="0">
                <a:solidFill>
                  <a:srgbClr val="FF0000"/>
                </a:solidFill>
              </a:rPr>
              <a:t>2 hours and 30 minutes </a:t>
            </a:r>
            <a:r>
              <a:rPr lang="en-GB" sz="2800" dirty="0" smtClean="0">
                <a:solidFill>
                  <a:schemeClr val="tx1"/>
                </a:solidFill>
              </a:rPr>
              <a:t>to complete this paper</a:t>
            </a:r>
          </a:p>
          <a:p>
            <a:endParaRPr lang="en-GB" sz="2800" dirty="0">
              <a:solidFill>
                <a:schemeClr val="tx1"/>
              </a:solidFill>
            </a:endParaRPr>
          </a:p>
          <a:p>
            <a:r>
              <a:rPr lang="en-GB" sz="2800" dirty="0" smtClean="0">
                <a:solidFill>
                  <a:schemeClr val="tx1"/>
                </a:solidFill>
              </a:rPr>
              <a:t>Devote more time to Section 1 as there are more marks available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Section 1 = 80 marks, so </a:t>
            </a:r>
            <a:r>
              <a:rPr lang="en-GB" sz="2800" dirty="0" smtClean="0">
                <a:solidFill>
                  <a:srgbClr val="FF0000"/>
                </a:solidFill>
              </a:rPr>
              <a:t>1 hour 40 minutes </a:t>
            </a:r>
            <a:r>
              <a:rPr lang="en-GB" sz="2800" dirty="0" smtClean="0">
                <a:solidFill>
                  <a:schemeClr val="tx1"/>
                </a:solidFill>
              </a:rPr>
              <a:t>to </a:t>
            </a:r>
            <a:r>
              <a:rPr lang="en-GB" sz="2800" dirty="0" smtClean="0">
                <a:solidFill>
                  <a:srgbClr val="FF0000"/>
                </a:solidFill>
              </a:rPr>
              <a:t>complete</a:t>
            </a:r>
            <a:r>
              <a:rPr lang="en-GB" sz="2800" dirty="0" smtClean="0">
                <a:solidFill>
                  <a:schemeClr val="tx1"/>
                </a:solidFill>
              </a:rPr>
              <a:t> the questions and </a:t>
            </a:r>
            <a:r>
              <a:rPr lang="en-GB" sz="2800" dirty="0" smtClean="0">
                <a:solidFill>
                  <a:srgbClr val="FF0000"/>
                </a:solidFill>
              </a:rPr>
              <a:t>look over </a:t>
            </a:r>
            <a:r>
              <a:rPr lang="en-GB" sz="2800" dirty="0" smtClean="0">
                <a:solidFill>
                  <a:schemeClr val="tx1"/>
                </a:solidFill>
              </a:rPr>
              <a:t>your answers</a:t>
            </a:r>
          </a:p>
          <a:p>
            <a:pPr marL="0" indent="0">
              <a:buNone/>
            </a:pPr>
            <a:endParaRPr lang="en-GB" sz="2800" dirty="0" smtClean="0">
              <a:solidFill>
                <a:schemeClr val="tx1"/>
              </a:solidFill>
            </a:endParaRPr>
          </a:p>
          <a:p>
            <a:r>
              <a:rPr lang="en-GB" sz="2800" dirty="0" smtClean="0">
                <a:solidFill>
                  <a:schemeClr val="tx1"/>
                </a:solidFill>
              </a:rPr>
              <a:t>Section 2 = 40 marks, so </a:t>
            </a:r>
            <a:r>
              <a:rPr lang="en-GB" sz="2800" dirty="0" smtClean="0">
                <a:solidFill>
                  <a:srgbClr val="FF0000"/>
                </a:solidFill>
              </a:rPr>
              <a:t>50 minutes </a:t>
            </a:r>
            <a:r>
              <a:rPr lang="en-GB" sz="2800" dirty="0" smtClean="0">
                <a:solidFill>
                  <a:schemeClr val="tx1"/>
                </a:solidFill>
              </a:rPr>
              <a:t>to </a:t>
            </a:r>
            <a:r>
              <a:rPr lang="en-GB" sz="2800" dirty="0" smtClean="0">
                <a:solidFill>
                  <a:srgbClr val="FF0000"/>
                </a:solidFill>
              </a:rPr>
              <a:t>complete</a:t>
            </a:r>
            <a:r>
              <a:rPr lang="en-GB" sz="2800" dirty="0" smtClean="0">
                <a:solidFill>
                  <a:schemeClr val="tx1"/>
                </a:solidFill>
              </a:rPr>
              <a:t> the questions and </a:t>
            </a:r>
            <a:r>
              <a:rPr lang="en-GB" sz="2800" dirty="0" smtClean="0">
                <a:solidFill>
                  <a:srgbClr val="FF0000"/>
                </a:solidFill>
              </a:rPr>
              <a:t>look over </a:t>
            </a:r>
            <a:r>
              <a:rPr lang="en-GB" sz="2800" dirty="0" smtClean="0">
                <a:solidFill>
                  <a:schemeClr val="tx1"/>
                </a:solidFill>
              </a:rPr>
              <a:t>your answers</a:t>
            </a:r>
          </a:p>
          <a:p>
            <a:pPr marL="0" indent="0">
              <a:buNone/>
            </a:pPr>
            <a:endParaRPr lang="en-GB" sz="2800" dirty="0" smtClean="0">
              <a:solidFill>
                <a:schemeClr val="tx1"/>
              </a:solidFill>
            </a:endParaRPr>
          </a:p>
          <a:p>
            <a:endParaRPr lang="en-GB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70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LABEL EVERYTHING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371601"/>
            <a:ext cx="10178322" cy="4775811"/>
          </a:xfrm>
        </p:spPr>
        <p:txBody>
          <a:bodyPr>
            <a:noAutofit/>
          </a:bodyPr>
          <a:lstStyle/>
          <a:p>
            <a:r>
              <a:rPr lang="en-GB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You must make it clear to which </a:t>
            </a:r>
            <a:r>
              <a:rPr lang="en-GB" sz="2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part of the question </a:t>
            </a:r>
            <a:r>
              <a:rPr lang="en-GB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your answer refers </a:t>
            </a:r>
            <a:r>
              <a:rPr lang="en-GB" sz="24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eg</a:t>
            </a:r>
            <a:r>
              <a:rPr lang="en-GB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endParaRPr lang="en-GB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3 a </a:t>
            </a:r>
            <a:r>
              <a:rPr lang="en-GB" sz="2400" b="1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i</a:t>
            </a:r>
            <a:r>
              <a:rPr lang="en-GB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 </a:t>
            </a:r>
            <a:r>
              <a:rPr lang="en-GB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Cost per wash £4.00</a:t>
            </a:r>
          </a:p>
          <a:p>
            <a:endParaRPr lang="en-GB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You must make sure you </a:t>
            </a:r>
            <a:r>
              <a:rPr lang="en-GB" sz="2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label the figures </a:t>
            </a:r>
            <a:r>
              <a:rPr lang="en-GB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 your answer</a:t>
            </a:r>
          </a:p>
          <a:p>
            <a:r>
              <a:rPr lang="en-GB" sz="24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Eg</a:t>
            </a:r>
            <a:r>
              <a:rPr lang="en-GB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£0.02 </a:t>
            </a:r>
            <a:r>
              <a:rPr lang="en-GB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per passenger mile</a:t>
            </a:r>
          </a:p>
          <a:p>
            <a:endParaRPr lang="en-GB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YOU WILL NOT BE AWARDED MARKS FOR UNSUPPORTED OR UNLABELLED FIGURES ON YOUR PAPER</a:t>
            </a: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70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2947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251678" y="1211855"/>
            <a:ext cx="10178322" cy="4667737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endParaRPr lang="en-GB" altLang="en-US" sz="2800" dirty="0" smtClean="0"/>
          </a:p>
          <a:p>
            <a:pPr>
              <a:spcBef>
                <a:spcPct val="0"/>
              </a:spcBef>
            </a:pPr>
            <a:r>
              <a:rPr lang="en-GB" altLang="en-US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Exam technique – keep your eye on </a:t>
            </a:r>
            <a:r>
              <a:rPr lang="en-GB" altLang="en-US" sz="28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your timing </a:t>
            </a:r>
            <a:r>
              <a:rPr lang="en-GB" altLang="en-US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– don’t waste time over a 2 mark section at the end of a question where you could pick up easier marks from the start of the next </a:t>
            </a:r>
            <a:r>
              <a:rPr lang="en-GB" altLang="en-US" sz="28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question.  Leave it and return to it at the end if you have time</a:t>
            </a:r>
          </a:p>
          <a:p>
            <a:pPr>
              <a:spcBef>
                <a:spcPct val="0"/>
              </a:spcBef>
            </a:pPr>
            <a:endParaRPr lang="en-GB" altLang="en-US" sz="2800" b="1" dirty="0">
              <a:latin typeface="Century Gothic" panose="020B0502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GB" altLang="en-US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Assume that the person marking your paper is an intelligent adult who knows very little about </a:t>
            </a:r>
            <a:r>
              <a:rPr lang="en-GB" altLang="en-US" sz="28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Accounting – be specific and qualify theory answers</a:t>
            </a:r>
            <a:endParaRPr lang="en-GB" altLang="en-US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spcBef>
                <a:spcPct val="0"/>
              </a:spcBef>
            </a:pPr>
            <a:endParaRPr lang="en-GB" altLang="en-US" b="1" dirty="0">
              <a:latin typeface="Century Gothic" panose="020B0502020202020204" pitchFamily="34" charset="0"/>
            </a:endParaRPr>
          </a:p>
          <a:p>
            <a:pPr eaLnBrk="1" hangingPunct="1"/>
            <a:endParaRPr lang="en-GB" altLang="en-US" dirty="0" smtClean="0"/>
          </a:p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194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COURSE CONTENT - FINANCIAL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/>
          <a:srcRect l="29083" t="18614" r="29371" b="4538"/>
          <a:stretch/>
        </p:blipFill>
        <p:spPr bwMode="auto">
          <a:xfrm>
            <a:off x="1487276" y="1157288"/>
            <a:ext cx="8692310" cy="52435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95470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COURSE CONTENT - management</a:t>
            </a:r>
            <a:endParaRPr lang="en-GB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 rotWithShape="1">
          <a:blip r:embed="rId2"/>
          <a:srcRect l="21937" t="14625" r="22889" b="6931"/>
          <a:stretch/>
        </p:blipFill>
        <p:spPr bwMode="auto">
          <a:xfrm>
            <a:off x="1586429" y="1233889"/>
            <a:ext cx="8031296" cy="51228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81226675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331</TotalTime>
  <Words>570</Words>
  <Application>Microsoft Office PowerPoint</Application>
  <PresentationFormat>Widescreen</PresentationFormat>
  <Paragraphs>123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Century Gothic</vt:lpstr>
      <vt:lpstr>Gill Sans MT</vt:lpstr>
      <vt:lpstr>Impact</vt:lpstr>
      <vt:lpstr>Times New Roman</vt:lpstr>
      <vt:lpstr>Badge</vt:lpstr>
      <vt:lpstr>Worksheet</vt:lpstr>
      <vt:lpstr>HIGHER ACCOUNTING SQA EXAM GUIDE 2020-21</vt:lpstr>
      <vt:lpstr>Why Bother?</vt:lpstr>
      <vt:lpstr>QUESTION PAPER</vt:lpstr>
      <vt:lpstr>Timings</vt:lpstr>
      <vt:lpstr>PowerPoint Presentation</vt:lpstr>
      <vt:lpstr>LABEL EVERYTHING</vt:lpstr>
      <vt:lpstr>PowerPoint Presentation</vt:lpstr>
      <vt:lpstr>COURSE CONTENT - FINANCIAL</vt:lpstr>
      <vt:lpstr>COURSE CONTENT - management</vt:lpstr>
      <vt:lpstr>Hints and tips</vt:lpstr>
      <vt:lpstr>REMEMBER!!!</vt:lpstr>
      <vt:lpstr>PREVIOUS PAST PAPER CONTENT</vt:lpstr>
      <vt:lpstr>TEMPLATES</vt:lpstr>
      <vt:lpstr>PARTNERSHIPS</vt:lpstr>
      <vt:lpstr>PARTNERSHIPS</vt:lpstr>
      <vt:lpstr>PARTNERSHIPS</vt:lpstr>
      <vt:lpstr>PLC</vt:lpstr>
      <vt:lpstr>PLC</vt:lpstr>
      <vt:lpstr>INVENTORY (MATERIALS)</vt:lpstr>
      <vt:lpstr>PROCESS COSTING</vt:lpstr>
      <vt:lpstr>Good luck!!!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HIGHER ACCOUNTING SQA EXAM GUIDE</dc:title>
  <dc:creator>Ms Burns</dc:creator>
  <cp:lastModifiedBy>Ms Burns</cp:lastModifiedBy>
  <cp:revision>28</cp:revision>
  <dcterms:created xsi:type="dcterms:W3CDTF">2020-11-26T10:03:12Z</dcterms:created>
  <dcterms:modified xsi:type="dcterms:W3CDTF">2020-12-02T15:01:06Z</dcterms:modified>
</cp:coreProperties>
</file>