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4" r:id="rId6"/>
    <p:sldId id="269" r:id="rId7"/>
    <p:sldId id="260" r:id="rId8"/>
    <p:sldId id="261" r:id="rId9"/>
    <p:sldId id="267" r:id="rId10"/>
    <p:sldId id="265" r:id="rId11"/>
    <p:sldId id="266" r:id="rId12"/>
    <p:sldId id="262" r:id="rId13"/>
    <p:sldId id="263"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12/9/2020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12/9/2020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12/9/2020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https://www.sqa.org.uk/pastpapers/findpastpaper.htm?subject=Drama&amp;level=N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National 5	</a:t>
            </a:r>
          </a:p>
        </p:txBody>
      </p:sp>
      <p:sp>
        <p:nvSpPr>
          <p:cNvPr id="3" name="Subtitle 2"/>
          <p:cNvSpPr>
            <a:spLocks noGrp="1"/>
          </p:cNvSpPr>
          <p:nvPr>
            <p:ph type="subTitle" idx="1"/>
          </p:nvPr>
        </p:nvSpPr>
        <p:spPr/>
        <p:txBody>
          <a:bodyPr/>
          <a:lstStyle/>
          <a:p>
            <a:r>
              <a:rPr lang="en-GB" b="1" dirty="0"/>
              <a:t>Study skills </a:t>
            </a:r>
            <a:r>
              <a:rPr lang="en-GB" b="1"/>
              <a:t>for THE written </a:t>
            </a:r>
            <a:r>
              <a:rPr lang="en-GB" b="1" dirty="0"/>
              <a:t>Exam</a:t>
            </a:r>
          </a:p>
        </p:txBody>
      </p:sp>
      <p:pic>
        <p:nvPicPr>
          <p:cNvPr id="6" name="Audio 5">
            <a:hlinkClick r:id="" action="ppaction://media"/>
            <a:extLst>
              <a:ext uri="{FF2B5EF4-FFF2-40B4-BE49-F238E27FC236}">
                <a16:creationId xmlns:a16="http://schemas.microsoft.com/office/drawing/2014/main" id="{566A24DD-1C74-4774-A873-606E2E533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352842"/>
      </p:ext>
    </p:extLst>
  </p:cSld>
  <p:clrMapOvr>
    <a:masterClrMapping/>
  </p:clrMapOvr>
  <mc:AlternateContent xmlns:mc="http://schemas.openxmlformats.org/markup-compatibility/2006" xmlns:p14="http://schemas.microsoft.com/office/powerpoint/2010/main">
    <mc:Choice Requires="p14">
      <p:transition spd="slow" p14:dur="2000" advTm="40069"/>
    </mc:Choice>
    <mc:Fallback xmlns="">
      <p:transition spd="slow" advTm="40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solidFill>
                  <a:schemeClr val="bg1"/>
                </a:solidFill>
                <a:latin typeface="Verdana" pitchFamily="34" charset="0"/>
                <a:ea typeface="Verdana" pitchFamily="34" charset="0"/>
                <a:cs typeface="Verdana" pitchFamily="34" charset="0"/>
              </a:rPr>
              <a:t>SQA Past Papers</a:t>
            </a:r>
          </a:p>
        </p:txBody>
      </p:sp>
      <p:sp>
        <p:nvSpPr>
          <p:cNvPr id="4" name="Slide Number Placeholder 3"/>
          <p:cNvSpPr>
            <a:spLocks noGrp="1"/>
          </p:cNvSpPr>
          <p:nvPr>
            <p:ph type="sldNum" sz="quarter" idx="12"/>
          </p:nvPr>
        </p:nvSpPr>
        <p:spPr/>
        <p:txBody>
          <a:bodyPr/>
          <a:lstStyle/>
          <a:p>
            <a:fld id="{4E7A9B05-4286-4FFA-8EDE-9E32C2455803}" type="slidenum">
              <a:rPr lang="en-GB" smtClean="0"/>
              <a:t>10</a:t>
            </a:fld>
            <a:endParaRPr lang="en-GB"/>
          </a:p>
        </p:txBody>
      </p:sp>
      <p:sp>
        <p:nvSpPr>
          <p:cNvPr id="5" name="Content Placeholder 2"/>
          <p:cNvSpPr txBox="1">
            <a:spLocks/>
          </p:cNvSpPr>
          <p:nvPr/>
        </p:nvSpPr>
        <p:spPr>
          <a:xfrm>
            <a:off x="1384300" y="2311400"/>
            <a:ext cx="8825621" cy="4429968"/>
          </a:xfrm>
          <a:prstGeom prst="rect">
            <a:avLst/>
          </a:prstGeom>
        </p:spPr>
        <p:txBody>
          <a:bodyPr vert="horz">
            <a:normAutofit fontScale="92500" lnSpcReduction="1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GB" sz="2000" dirty="0">
                <a:solidFill>
                  <a:schemeClr val="tx2">
                    <a:lumMod val="50000"/>
                  </a:schemeClr>
                </a:solidFill>
                <a:latin typeface="Verdana" pitchFamily="34" charset="0"/>
                <a:ea typeface="Verdana" pitchFamily="34" charset="0"/>
                <a:cs typeface="Verdana" pitchFamily="34" charset="0"/>
              </a:rPr>
              <a:t>On the SQA website all National 5 Drama past paper question papers and marking schemes are available to down load (below is a link)</a:t>
            </a:r>
          </a:p>
          <a:p>
            <a:pPr marL="68580" indent="0">
              <a:buNone/>
            </a:pPr>
            <a:r>
              <a:rPr lang="en-GB" sz="2000" dirty="0">
                <a:latin typeface="Verdana" pitchFamily="34" charset="0"/>
                <a:ea typeface="Verdana" pitchFamily="34" charset="0"/>
                <a:cs typeface="Verdana" pitchFamily="34" charset="0"/>
                <a:hlinkClick r:id="rId4"/>
              </a:rPr>
              <a:t>https://www.sqa.org.uk/pastpapers/findpastpaper.htm?subject=Drama&amp;level=N5</a:t>
            </a:r>
            <a:r>
              <a:rPr lang="en-GB" sz="2000" dirty="0">
                <a:latin typeface="Verdana" pitchFamily="34" charset="0"/>
                <a:ea typeface="Verdana" pitchFamily="34" charset="0"/>
                <a:cs typeface="Verdana" pitchFamily="34" charset="0"/>
              </a:rPr>
              <a:t> </a:t>
            </a:r>
          </a:p>
          <a:p>
            <a:pPr marL="68580" indent="0">
              <a:buNone/>
            </a:pPr>
            <a:endParaRPr lang="en-GB" sz="2000" dirty="0">
              <a:solidFill>
                <a:schemeClr val="tx2">
                  <a:lumMod val="50000"/>
                </a:schemeClr>
              </a:solidFill>
              <a:latin typeface="Verdana" pitchFamily="34" charset="0"/>
              <a:ea typeface="Verdana" pitchFamily="34" charset="0"/>
              <a:cs typeface="Verdana" pitchFamily="34" charset="0"/>
            </a:endParaRPr>
          </a:p>
          <a:p>
            <a:pPr marL="68580" indent="0">
              <a:buNone/>
            </a:pPr>
            <a:r>
              <a:rPr lang="en-GB" sz="2000" dirty="0">
                <a:solidFill>
                  <a:schemeClr val="tx2">
                    <a:lumMod val="50000"/>
                  </a:schemeClr>
                </a:solidFill>
                <a:latin typeface="Verdana" pitchFamily="34" charset="0"/>
                <a:ea typeface="Verdana" pitchFamily="34" charset="0"/>
                <a:cs typeface="Verdana" pitchFamily="34" charset="0"/>
              </a:rPr>
              <a:t>Candidates who require additional arrangements or prefer to digitally access the paper can type directly onto the document in the following way- </a:t>
            </a:r>
          </a:p>
          <a:p>
            <a:pPr marL="68580" indent="0">
              <a:buNone/>
            </a:pPr>
            <a:endParaRPr lang="en-GB" sz="2000" dirty="0">
              <a:solidFill>
                <a:schemeClr val="tx2">
                  <a:lumMod val="50000"/>
                </a:schemeClr>
              </a:solidFill>
              <a:latin typeface="Verdana" pitchFamily="34" charset="0"/>
              <a:ea typeface="Verdana" pitchFamily="34" charset="0"/>
              <a:cs typeface="Verdana" pitchFamily="34" charset="0"/>
            </a:endParaRPr>
          </a:p>
          <a:p>
            <a:pPr marL="68580" indent="0">
              <a:buNone/>
            </a:pPr>
            <a:r>
              <a:rPr lang="en-GB" sz="2000" dirty="0">
                <a:solidFill>
                  <a:schemeClr val="tx2">
                    <a:lumMod val="50000"/>
                  </a:schemeClr>
                </a:solidFill>
                <a:latin typeface="Verdana" pitchFamily="34" charset="0"/>
                <a:ea typeface="Verdana" pitchFamily="34" charset="0"/>
                <a:cs typeface="Verdana" pitchFamily="34" charset="0"/>
              </a:rPr>
              <a:t>1- Select the past paper you wish to complete</a:t>
            </a:r>
          </a:p>
          <a:p>
            <a:pPr marL="68580" indent="0">
              <a:buNone/>
            </a:pPr>
            <a:r>
              <a:rPr lang="en-GB" sz="2000" dirty="0">
                <a:solidFill>
                  <a:schemeClr val="tx2">
                    <a:lumMod val="50000"/>
                  </a:schemeClr>
                </a:solidFill>
                <a:latin typeface="Verdana" pitchFamily="34" charset="0"/>
                <a:ea typeface="Verdana" pitchFamily="34" charset="0"/>
                <a:cs typeface="Verdana" pitchFamily="34" charset="0"/>
              </a:rPr>
              <a:t>2- copy the barcode from the bottom of the paper into </a:t>
            </a:r>
            <a:r>
              <a:rPr lang="en-GB" sz="2000" dirty="0" err="1">
                <a:solidFill>
                  <a:schemeClr val="tx2">
                    <a:lumMod val="50000"/>
                  </a:schemeClr>
                </a:solidFill>
                <a:latin typeface="Verdana" pitchFamily="34" charset="0"/>
                <a:ea typeface="Verdana" pitchFamily="34" charset="0"/>
                <a:cs typeface="Verdana" pitchFamily="34" charset="0"/>
              </a:rPr>
              <a:t>google</a:t>
            </a:r>
            <a:endParaRPr lang="en-GB" sz="2000" dirty="0">
              <a:solidFill>
                <a:schemeClr val="tx2">
                  <a:lumMod val="50000"/>
                </a:schemeClr>
              </a:solidFill>
              <a:latin typeface="Verdana" pitchFamily="34" charset="0"/>
              <a:ea typeface="Verdana" pitchFamily="34" charset="0"/>
              <a:cs typeface="Verdana" pitchFamily="34" charset="0"/>
            </a:endParaRPr>
          </a:p>
          <a:p>
            <a:pPr marL="68580" indent="0">
              <a:buNone/>
            </a:pPr>
            <a:r>
              <a:rPr lang="en-GB" sz="2000" dirty="0">
                <a:solidFill>
                  <a:schemeClr val="tx2">
                    <a:lumMod val="50000"/>
                  </a:schemeClr>
                </a:solidFill>
                <a:latin typeface="Verdana" pitchFamily="34" charset="0"/>
                <a:ea typeface="Verdana" pitchFamily="34" charset="0"/>
                <a:cs typeface="Verdana" pitchFamily="34" charset="0"/>
              </a:rPr>
              <a:t>3- select “subject spell check on” from the results.</a:t>
            </a:r>
          </a:p>
          <a:p>
            <a:pPr marL="68580" indent="0">
              <a:buNone/>
            </a:pPr>
            <a:r>
              <a:rPr lang="en-GB" sz="2000" dirty="0">
                <a:solidFill>
                  <a:schemeClr val="tx2">
                    <a:lumMod val="50000"/>
                  </a:schemeClr>
                </a:solidFill>
                <a:latin typeface="Verdana" pitchFamily="34" charset="0"/>
                <a:ea typeface="Verdana" pitchFamily="34" charset="0"/>
                <a:cs typeface="Verdana" pitchFamily="34" charset="0"/>
              </a:rPr>
              <a:t>4- Save and type directly on to the question paper.</a:t>
            </a:r>
            <a:endParaRPr lang="en-GB" sz="1900" dirty="0">
              <a:solidFill>
                <a:schemeClr val="tx2">
                  <a:lumMod val="50000"/>
                </a:schemeClr>
              </a:solidFill>
              <a:latin typeface="Verdana" pitchFamily="34" charset="0"/>
              <a:ea typeface="Verdana" pitchFamily="34" charset="0"/>
              <a:cs typeface="Verdana" pitchFamily="34" charset="0"/>
            </a:endParaRPr>
          </a:p>
        </p:txBody>
      </p:sp>
      <p:pic>
        <p:nvPicPr>
          <p:cNvPr id="3" name="Audio 2">
            <a:hlinkClick r:id="" action="ppaction://media"/>
            <a:extLst>
              <a:ext uri="{FF2B5EF4-FFF2-40B4-BE49-F238E27FC236}">
                <a16:creationId xmlns:a16="http://schemas.microsoft.com/office/drawing/2014/main" id="{257A6B4D-FA5A-4336-A7E7-F6EBF89A4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2551018"/>
      </p:ext>
    </p:extLst>
  </p:cSld>
  <p:clrMapOvr>
    <a:masterClrMapping/>
  </p:clrMapOvr>
  <mc:AlternateContent xmlns:mc="http://schemas.openxmlformats.org/markup-compatibility/2006" xmlns:p14="http://schemas.microsoft.com/office/powerpoint/2010/main">
    <mc:Choice Requires="p14">
      <p:transition spd="slow" p14:dur="2000" advTm="61116"/>
    </mc:Choice>
    <mc:Fallback xmlns="">
      <p:transition spd="slow" advTm="6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7A9B05-4286-4FFA-8EDE-9E32C2455803}" type="slidenum">
              <a:rPr lang="en-GB" smtClean="0"/>
              <a:t>11</a:t>
            </a:fld>
            <a:endParaRPr lang="en-GB"/>
          </a:p>
        </p:txBody>
      </p:sp>
      <p:pic>
        <p:nvPicPr>
          <p:cNvPr id="3074" name="Picture 2" descr="C:\Users\JAB\Downloads\Screenshot_2020-05-03 N5_Drama_QP_2019 pdf.png"/>
          <p:cNvPicPr>
            <a:picLocks noChangeAspect="1" noChangeArrowheads="1"/>
          </p:cNvPicPr>
          <p:nvPr/>
        </p:nvPicPr>
        <p:blipFill rotWithShape="1">
          <a:blip r:embed="rId2">
            <a:extLst>
              <a:ext uri="{28A0092B-C50C-407E-A947-70E740481C1C}">
                <a14:useLocalDpi xmlns:a14="http://schemas.microsoft.com/office/drawing/2010/main" val="0"/>
              </a:ext>
            </a:extLst>
          </a:blip>
          <a:srcRect l="6858" t="10478" r="4230"/>
          <a:stretch/>
        </p:blipFill>
        <p:spPr bwMode="auto">
          <a:xfrm>
            <a:off x="1319706" y="522984"/>
            <a:ext cx="2460171" cy="3503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89" y="580038"/>
            <a:ext cx="432048" cy="369332"/>
          </a:xfrm>
          <a:prstGeom prst="rect">
            <a:avLst/>
          </a:prstGeom>
          <a:noFill/>
        </p:spPr>
        <p:txBody>
          <a:bodyPr wrap="square" rtlCol="0">
            <a:spAutoFit/>
          </a:bodyPr>
          <a:lstStyle/>
          <a:p>
            <a:r>
              <a:rPr lang="en-GB" b="1" u="sng" dirty="0">
                <a:solidFill>
                  <a:schemeClr val="bg1"/>
                </a:solidFill>
                <a:latin typeface="Verdana" pitchFamily="34" charset="0"/>
                <a:ea typeface="Verdana" pitchFamily="34" charset="0"/>
                <a:cs typeface="Verdana" pitchFamily="34" charset="0"/>
              </a:rPr>
              <a:t>1</a:t>
            </a:r>
          </a:p>
        </p:txBody>
      </p:sp>
      <p:cxnSp>
        <p:nvCxnSpPr>
          <p:cNvPr id="7" name="Straight Arrow Connector 6"/>
          <p:cNvCxnSpPr/>
          <p:nvPr/>
        </p:nvCxnSpPr>
        <p:spPr>
          <a:xfrm>
            <a:off x="3894381" y="1156517"/>
            <a:ext cx="648072" cy="0"/>
          </a:xfrm>
          <a:prstGeom prst="straightConnector1">
            <a:avLst/>
          </a:prstGeom>
          <a:ln w="50800" cmpd="sng">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11924" y="1156517"/>
            <a:ext cx="432048" cy="369332"/>
          </a:xfrm>
          <a:prstGeom prst="rect">
            <a:avLst/>
          </a:prstGeom>
          <a:noFill/>
        </p:spPr>
        <p:txBody>
          <a:bodyPr wrap="square" rtlCol="0">
            <a:spAutoFit/>
          </a:bodyPr>
          <a:lstStyle/>
          <a:p>
            <a:r>
              <a:rPr lang="en-GB" b="1" u="sng" dirty="0">
                <a:solidFill>
                  <a:schemeClr val="bg1"/>
                </a:solidFill>
                <a:latin typeface="Verdana" pitchFamily="34" charset="0"/>
                <a:ea typeface="Verdana" pitchFamily="34" charset="0"/>
                <a:cs typeface="Verdana" pitchFamily="34" charset="0"/>
              </a:rPr>
              <a:t>2</a:t>
            </a:r>
          </a:p>
        </p:txBody>
      </p:sp>
      <p:pic>
        <p:nvPicPr>
          <p:cNvPr id="3076" name="Picture 4" descr="C:\Users\JAB\Downloads\Screenshot_2020-05-03  X821750101 - Google Sear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475" y="406851"/>
            <a:ext cx="4407065" cy="25782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5843972" y="3068960"/>
            <a:ext cx="305410" cy="798114"/>
          </a:xfrm>
          <a:prstGeom prst="straightConnector1">
            <a:avLst/>
          </a:prstGeom>
          <a:ln w="50800" cmpd="sng">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87447" y="4343520"/>
            <a:ext cx="432048" cy="369332"/>
          </a:xfrm>
          <a:prstGeom prst="rect">
            <a:avLst/>
          </a:prstGeom>
          <a:noFill/>
        </p:spPr>
        <p:txBody>
          <a:bodyPr wrap="square" rtlCol="0">
            <a:spAutoFit/>
          </a:bodyPr>
          <a:lstStyle/>
          <a:p>
            <a:r>
              <a:rPr lang="en-GB" b="1" u="sng" dirty="0">
                <a:solidFill>
                  <a:schemeClr val="bg1"/>
                </a:solidFill>
                <a:latin typeface="Verdana" pitchFamily="34" charset="0"/>
                <a:ea typeface="Verdana" pitchFamily="34" charset="0"/>
                <a:cs typeface="Verdana" pitchFamily="34" charset="0"/>
              </a:rPr>
              <a:t>3</a:t>
            </a:r>
          </a:p>
        </p:txBody>
      </p:sp>
      <p:pic>
        <p:nvPicPr>
          <p:cNvPr id="3077" name="Picture 5" descr="C:\Users\JAB\Desktop\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941" y="3203407"/>
            <a:ext cx="3247513" cy="34984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36777" y="4116499"/>
            <a:ext cx="3467135" cy="2585323"/>
          </a:xfrm>
          <a:prstGeom prst="rect">
            <a:avLst/>
          </a:prstGeom>
          <a:noFill/>
        </p:spPr>
        <p:txBody>
          <a:bodyPr wrap="square" rtlCol="0">
            <a:spAutoFit/>
          </a:bodyPr>
          <a:lstStyle/>
          <a:p>
            <a:r>
              <a:rPr lang="en-GB" b="1" dirty="0">
                <a:solidFill>
                  <a:schemeClr val="bg1"/>
                </a:solidFill>
                <a:latin typeface="Verdana" pitchFamily="34" charset="0"/>
                <a:ea typeface="Verdana" pitchFamily="34" charset="0"/>
                <a:cs typeface="Verdana" pitchFamily="34" charset="0"/>
              </a:rPr>
              <a:t>You will notice on image 3 the command boxes are highlighted in blue with a red outline, type directly into these as you can see from the image.</a:t>
            </a:r>
          </a:p>
          <a:p>
            <a:endParaRPr lang="en-GB" b="1" dirty="0">
              <a:solidFill>
                <a:schemeClr val="bg1"/>
              </a:solidFill>
              <a:latin typeface="Verdana" pitchFamily="34" charset="0"/>
              <a:ea typeface="Verdana" pitchFamily="34" charset="0"/>
              <a:cs typeface="Verdana" pitchFamily="34" charset="0"/>
            </a:endParaRPr>
          </a:p>
          <a:p>
            <a:r>
              <a:rPr lang="en-GB" b="1" dirty="0">
                <a:solidFill>
                  <a:schemeClr val="bg1"/>
                </a:solidFill>
                <a:latin typeface="Verdana" pitchFamily="34" charset="0"/>
                <a:ea typeface="Verdana" pitchFamily="34" charset="0"/>
                <a:cs typeface="Verdana" pitchFamily="34" charset="0"/>
              </a:rPr>
              <a:t>N.B this can be done for any subject past paper.</a:t>
            </a:r>
          </a:p>
        </p:txBody>
      </p:sp>
    </p:spTree>
    <p:extLst>
      <p:ext uri="{BB962C8B-B14F-4D97-AF65-F5344CB8AC3E}">
        <p14:creationId xmlns:p14="http://schemas.microsoft.com/office/powerpoint/2010/main" val="2192274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solidFill>
                  <a:schemeClr val="bg1"/>
                </a:solidFill>
                <a:latin typeface="Verdana" pitchFamily="34" charset="0"/>
                <a:ea typeface="Verdana" pitchFamily="34" charset="0"/>
                <a:cs typeface="Verdana" pitchFamily="34" charset="0"/>
              </a:rPr>
              <a:t>A guide to terminology</a:t>
            </a:r>
          </a:p>
        </p:txBody>
      </p:sp>
      <p:sp>
        <p:nvSpPr>
          <p:cNvPr id="4" name="Slide Number Placeholder 3"/>
          <p:cNvSpPr>
            <a:spLocks noGrp="1"/>
          </p:cNvSpPr>
          <p:nvPr>
            <p:ph type="sldNum" sz="quarter" idx="12"/>
          </p:nvPr>
        </p:nvSpPr>
        <p:spPr/>
        <p:txBody>
          <a:bodyPr/>
          <a:lstStyle/>
          <a:p>
            <a:fld id="{4E7A9B05-4286-4FFA-8EDE-9E32C2455803}" type="slidenum">
              <a:rPr lang="en-GB" smtClean="0"/>
              <a:t>12</a:t>
            </a:fld>
            <a:endParaRPr lang="en-GB"/>
          </a:p>
        </p:txBody>
      </p:sp>
      <p:pic>
        <p:nvPicPr>
          <p:cNvPr id="1026" name="Picture 2" descr="C:\Users\JAB\Desktop\N5 Lexicon pg 1.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9502" y="2094150"/>
            <a:ext cx="10504449" cy="468579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D7D578A-5BCC-4A83-8CB1-6D9BB6F2B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4836464"/>
      </p:ext>
    </p:extLst>
  </p:cSld>
  <p:clrMapOvr>
    <a:masterClrMapping/>
  </p:clrMapOvr>
  <mc:AlternateContent xmlns:mc="http://schemas.openxmlformats.org/markup-compatibility/2006" xmlns:p14="http://schemas.microsoft.com/office/powerpoint/2010/main">
    <mc:Choice Requires="p14">
      <p:transition spd="slow" p14:dur="2000" advTm="37358"/>
    </mc:Choice>
    <mc:Fallback xmlns="">
      <p:transition spd="slow" advTm="37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7A9B05-4286-4FFA-8EDE-9E32C2455803}" type="slidenum">
              <a:rPr lang="en-GB" smtClean="0"/>
              <a:t>13</a:t>
            </a:fld>
            <a:endParaRPr lang="en-GB"/>
          </a:p>
        </p:txBody>
      </p:sp>
      <p:pic>
        <p:nvPicPr>
          <p:cNvPr id="2050" name="Picture 2" descr="C:\Users\JAB\Desktop\N5 lexicon pg 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4013" y="2082800"/>
            <a:ext cx="10104987" cy="465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43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A dog wearing glasses&#10;&#10;Description automatically generated">
            <a:extLst>
              <a:ext uri="{FF2B5EF4-FFF2-40B4-BE49-F238E27FC236}">
                <a16:creationId xmlns:a16="http://schemas.microsoft.com/office/drawing/2014/main" id="{1883F008-DA79-48E1-8FFE-C92022F8FA33}"/>
              </a:ext>
            </a:extLst>
          </p:cNvPr>
          <p:cNvPicPr>
            <a:picLocks noChangeAspect="1"/>
          </p:cNvPicPr>
          <p:nvPr/>
        </p:nvPicPr>
        <p:blipFill rotWithShape="1">
          <a:blip r:embed="rId4"/>
          <a:srcRect r="1" b="17853"/>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A2D285-677C-417E-B43E-B29E8E9C0AFD}"/>
              </a:ext>
            </a:extLst>
          </p:cNvPr>
          <p:cNvSpPr>
            <a:spLocks noGrp="1"/>
          </p:cNvSpPr>
          <p:nvPr>
            <p:ph idx="1"/>
          </p:nvPr>
        </p:nvSpPr>
        <p:spPr>
          <a:xfrm>
            <a:off x="1154955" y="2120900"/>
            <a:ext cx="3133726" cy="3898900"/>
          </a:xfrm>
        </p:spPr>
        <p:txBody>
          <a:bodyPr>
            <a:normAutofit/>
          </a:bodyPr>
          <a:lstStyle/>
          <a:p>
            <a:pPr marL="0" indent="0" algn="ctr">
              <a:buNone/>
            </a:pPr>
            <a:r>
              <a:rPr lang="en-GB" sz="4800" dirty="0">
                <a:solidFill>
                  <a:schemeClr val="tx1"/>
                </a:solidFill>
              </a:rPr>
              <a:t>Good luck!</a:t>
            </a: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4" name="Audio 3">
            <a:hlinkClick r:id="" action="ppaction://media"/>
            <a:extLst>
              <a:ext uri="{FF2B5EF4-FFF2-40B4-BE49-F238E27FC236}">
                <a16:creationId xmlns:a16="http://schemas.microsoft.com/office/drawing/2014/main" id="{4F1785AE-40B2-41F3-B712-110070BF7C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68213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315"/>
    </mc:Choice>
    <mc:Fallback xmlns="">
      <p:transition spd="slow" advTm="5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Question paper</a:t>
            </a:r>
          </a:p>
        </p:txBody>
      </p:sp>
      <p:sp>
        <p:nvSpPr>
          <p:cNvPr id="3" name="Content Placeholder 2"/>
          <p:cNvSpPr>
            <a:spLocks noGrp="1"/>
          </p:cNvSpPr>
          <p:nvPr>
            <p:ph idx="1"/>
          </p:nvPr>
        </p:nvSpPr>
        <p:spPr>
          <a:xfrm>
            <a:off x="447675" y="2603500"/>
            <a:ext cx="10820399" cy="4038600"/>
          </a:xfrm>
        </p:spPr>
        <p:txBody>
          <a:bodyPr>
            <a:normAutofit fontScale="92500" lnSpcReduction="10000"/>
          </a:bodyPr>
          <a:lstStyle/>
          <a:p>
            <a:r>
              <a:rPr lang="en-GB" b="1" dirty="0">
                <a:solidFill>
                  <a:schemeClr val="tx2">
                    <a:lumMod val="50000"/>
                  </a:schemeClr>
                </a:solidFill>
                <a:latin typeface="Verdana" pitchFamily="34" charset="0"/>
                <a:ea typeface="Verdana" pitchFamily="34" charset="0"/>
                <a:cs typeface="Verdana" pitchFamily="34" charset="0"/>
              </a:rPr>
              <a:t>The Drama exam is split into 2 separate sections-</a:t>
            </a:r>
          </a:p>
          <a:p>
            <a:pPr marL="68580" indent="0">
              <a:buNone/>
            </a:pPr>
            <a:endParaRPr lang="en-GB" b="1" dirty="0">
              <a:solidFill>
                <a:schemeClr val="tx2">
                  <a:lumMod val="50000"/>
                </a:schemeClr>
              </a:solidFill>
              <a:latin typeface="Verdana" pitchFamily="34" charset="0"/>
              <a:ea typeface="Verdana" pitchFamily="34" charset="0"/>
              <a:cs typeface="Verdana" pitchFamily="34" charset="0"/>
            </a:endParaRPr>
          </a:p>
          <a:p>
            <a:r>
              <a:rPr lang="en-GB" dirty="0">
                <a:solidFill>
                  <a:schemeClr val="tx2">
                    <a:lumMod val="50000"/>
                  </a:schemeClr>
                </a:solidFill>
                <a:latin typeface="Verdana" pitchFamily="34" charset="0"/>
                <a:ea typeface="Verdana" pitchFamily="34" charset="0"/>
                <a:cs typeface="Verdana" pitchFamily="34" charset="0"/>
              </a:rPr>
              <a:t>Question paper, lasts 1 hour 30 minutes, is marked out of 60 and accounts for 40% of the overall mark for the course.</a:t>
            </a:r>
          </a:p>
          <a:p>
            <a:r>
              <a:rPr lang="en-GB" dirty="0">
                <a:solidFill>
                  <a:schemeClr val="tx2">
                    <a:lumMod val="50000"/>
                  </a:schemeClr>
                </a:solidFill>
                <a:latin typeface="Verdana" pitchFamily="34" charset="0"/>
                <a:ea typeface="Verdana" pitchFamily="34" charset="0"/>
                <a:cs typeface="Verdana" pitchFamily="34" charset="0"/>
              </a:rPr>
              <a:t>The purpose of the question paper is to assess application of knowledge and skills from across the course. It allows candidates to demonstrate their ability to interpret questions and respond in an informed way.</a:t>
            </a:r>
          </a:p>
          <a:p>
            <a:endParaRPr lang="en-GB" b="1" dirty="0">
              <a:solidFill>
                <a:schemeClr val="tx2">
                  <a:lumMod val="50000"/>
                </a:schemeClr>
              </a:solidFill>
              <a:latin typeface="Verdana" pitchFamily="34" charset="0"/>
              <a:ea typeface="Verdana" pitchFamily="34" charset="0"/>
              <a:cs typeface="Verdana" pitchFamily="34" charset="0"/>
            </a:endParaRPr>
          </a:p>
          <a:p>
            <a:r>
              <a:rPr lang="en-GB" b="1" u="sng" dirty="0">
                <a:solidFill>
                  <a:schemeClr val="tx2">
                    <a:lumMod val="50000"/>
                  </a:schemeClr>
                </a:solidFill>
                <a:latin typeface="Verdana" pitchFamily="34" charset="0"/>
                <a:ea typeface="Verdana" pitchFamily="34" charset="0"/>
                <a:cs typeface="Verdana" pitchFamily="34" charset="0"/>
              </a:rPr>
              <a:t>Section 1- </a:t>
            </a:r>
            <a:r>
              <a:rPr lang="en-GB" dirty="0">
                <a:solidFill>
                  <a:schemeClr val="tx2">
                    <a:lumMod val="50000"/>
                  </a:schemeClr>
                </a:solidFill>
                <a:latin typeface="Verdana" pitchFamily="34" charset="0"/>
                <a:ea typeface="Verdana" pitchFamily="34" charset="0"/>
                <a:cs typeface="Verdana" pitchFamily="34" charset="0"/>
              </a:rPr>
              <a:t>is an evaluation of yourself and others either as an actor or in a production role. 20 MARKS</a:t>
            </a:r>
          </a:p>
          <a:p>
            <a:endParaRPr lang="en-GB" dirty="0">
              <a:solidFill>
                <a:schemeClr val="tx2">
                  <a:lumMod val="50000"/>
                </a:schemeClr>
              </a:solidFill>
              <a:latin typeface="Verdana" pitchFamily="34" charset="0"/>
              <a:ea typeface="Verdana" pitchFamily="34" charset="0"/>
              <a:cs typeface="Verdana" pitchFamily="34" charset="0"/>
            </a:endParaRPr>
          </a:p>
          <a:p>
            <a:r>
              <a:rPr lang="en-GB" b="1" u="sng" dirty="0">
                <a:solidFill>
                  <a:schemeClr val="tx2">
                    <a:lumMod val="50000"/>
                  </a:schemeClr>
                </a:solidFill>
                <a:latin typeface="Verdana" pitchFamily="34" charset="0"/>
                <a:ea typeface="Verdana" pitchFamily="34" charset="0"/>
                <a:cs typeface="Verdana" pitchFamily="34" charset="0"/>
              </a:rPr>
              <a:t>Section 2- </a:t>
            </a:r>
            <a:r>
              <a:rPr lang="en-GB" dirty="0">
                <a:solidFill>
                  <a:schemeClr val="tx2">
                    <a:lumMod val="50000"/>
                  </a:schemeClr>
                </a:solidFill>
                <a:latin typeface="Verdana" pitchFamily="34" charset="0"/>
                <a:ea typeface="Verdana" pitchFamily="34" charset="0"/>
                <a:cs typeface="Verdana" pitchFamily="34" charset="0"/>
              </a:rPr>
              <a:t>where candidates respond to a stimulus and create a drama suitable for a performance.  40 MARKS</a:t>
            </a:r>
          </a:p>
          <a:p>
            <a:endParaRPr lang="en-GB" dirty="0">
              <a:solidFill>
                <a:schemeClr val="tx2">
                  <a:lumMod val="50000"/>
                </a:schemeClr>
              </a:solidFill>
              <a:latin typeface="Verdana" pitchFamily="34" charset="0"/>
              <a:ea typeface="Verdana" pitchFamily="34" charset="0"/>
              <a:cs typeface="Verdana" pitchFamily="34" charset="0"/>
            </a:endParaRPr>
          </a:p>
          <a:p>
            <a:endParaRPr lang="en-GB" dirty="0"/>
          </a:p>
        </p:txBody>
      </p:sp>
      <p:pic>
        <p:nvPicPr>
          <p:cNvPr id="5" name="Audio 4">
            <a:hlinkClick r:id="" action="ppaction://media"/>
            <a:extLst>
              <a:ext uri="{FF2B5EF4-FFF2-40B4-BE49-F238E27FC236}">
                <a16:creationId xmlns:a16="http://schemas.microsoft.com/office/drawing/2014/main" id="{DC76C810-6D32-4D83-8F26-10A0E7157F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2370109"/>
      </p:ext>
    </p:extLst>
  </p:cSld>
  <p:clrMapOvr>
    <a:masterClrMapping/>
  </p:clrMapOvr>
  <mc:AlternateContent xmlns:mc="http://schemas.openxmlformats.org/markup-compatibility/2006" xmlns:p14="http://schemas.microsoft.com/office/powerpoint/2010/main">
    <mc:Choice Requires="p14">
      <p:transition spd="slow" p14:dur="2000" advTm="58347"/>
    </mc:Choice>
    <mc:Fallback xmlns="">
      <p:transition spd="slow" advTm="5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5195" y="1193800"/>
            <a:ext cx="8761413" cy="182032"/>
          </a:xfrm>
        </p:spPr>
        <p:txBody>
          <a:bodyPr/>
          <a:lstStyle/>
          <a:p>
            <a:br>
              <a:rPr lang="en-GB" sz="2000" dirty="0">
                <a:solidFill>
                  <a:schemeClr val="tx2">
                    <a:lumMod val="50000"/>
                  </a:schemeClr>
                </a:solidFill>
                <a:latin typeface="Century Gothic" panose="020B0502020202020204" pitchFamily="34" charset="0"/>
                <a:ea typeface="Verdana" pitchFamily="34" charset="0"/>
                <a:cs typeface="Verdana" pitchFamily="34" charset="0"/>
              </a:rPr>
            </a:br>
            <a:r>
              <a:rPr lang="en-GB" sz="1900" b="1" dirty="0">
                <a:solidFill>
                  <a:schemeClr val="bg1"/>
                </a:solidFill>
                <a:latin typeface="Century Gothic" panose="020B0502020202020204" pitchFamily="34" charset="0"/>
                <a:ea typeface="Verdana" pitchFamily="34" charset="0"/>
                <a:cs typeface="Verdana" pitchFamily="34" charset="0"/>
              </a:rPr>
              <a:t>A key focus of the written paper is the candidates ability to use appropriate terminology in the correct context.</a:t>
            </a:r>
            <a:br>
              <a:rPr lang="en-GB" sz="1900" b="1" dirty="0">
                <a:solidFill>
                  <a:schemeClr val="bg1"/>
                </a:solidFill>
                <a:latin typeface="Century Gothic" panose="020B0502020202020204" pitchFamily="34" charset="0"/>
                <a:ea typeface="Verdana" pitchFamily="34" charset="0"/>
                <a:cs typeface="Verdana" pitchFamily="34" charset="0"/>
              </a:rPr>
            </a:br>
            <a:br>
              <a:rPr lang="en-GB" sz="1900" b="1" dirty="0">
                <a:solidFill>
                  <a:schemeClr val="bg1"/>
                </a:solidFill>
                <a:latin typeface="Century Gothic" panose="020B0502020202020204" pitchFamily="34" charset="0"/>
                <a:ea typeface="Verdana" pitchFamily="34" charset="0"/>
                <a:cs typeface="Verdana" pitchFamily="34" charset="0"/>
              </a:rPr>
            </a:br>
            <a:r>
              <a:rPr lang="en-GB" sz="1900" b="1" dirty="0">
                <a:solidFill>
                  <a:schemeClr val="bg1"/>
                </a:solidFill>
                <a:latin typeface="Century Gothic" panose="020B0502020202020204" pitchFamily="34" charset="0"/>
                <a:ea typeface="Verdana" pitchFamily="34" charset="0"/>
                <a:cs typeface="Verdana" pitchFamily="34" charset="0"/>
              </a:rPr>
              <a:t>The paper assesses candidates’ ability to demonstrate the following skills, knowledge and understanding: </a:t>
            </a:r>
            <a:br>
              <a:rPr lang="en-GB" sz="1900" dirty="0">
                <a:solidFill>
                  <a:schemeClr val="tx2">
                    <a:lumMod val="50000"/>
                  </a:schemeClr>
                </a:solidFill>
                <a:latin typeface="Verdana" pitchFamily="34" charset="0"/>
                <a:ea typeface="Verdana" pitchFamily="34" charset="0"/>
                <a:cs typeface="Verdana" pitchFamily="34" charset="0"/>
              </a:rPr>
            </a:br>
            <a:endParaRPr lang="en-GB" sz="1900" dirty="0"/>
          </a:p>
        </p:txBody>
      </p:sp>
      <p:sp>
        <p:nvSpPr>
          <p:cNvPr id="3" name="Content Placeholder 2"/>
          <p:cNvSpPr>
            <a:spLocks noGrp="1"/>
          </p:cNvSpPr>
          <p:nvPr>
            <p:ph sz="half" idx="1"/>
          </p:nvPr>
        </p:nvSpPr>
        <p:spPr>
          <a:xfrm>
            <a:off x="1991544" y="2276872"/>
            <a:ext cx="4038600" cy="4248472"/>
          </a:xfrm>
        </p:spPr>
        <p:txBody>
          <a:bodyPr>
            <a:normAutofit fontScale="25000" lnSpcReduction="20000"/>
          </a:bodyPr>
          <a:lstStyle/>
          <a:p>
            <a:pPr marL="68580" indent="0">
              <a:buNone/>
            </a:pPr>
            <a:endParaRPr lang="en-GB" sz="5800" dirty="0">
              <a:solidFill>
                <a:schemeClr val="tx2">
                  <a:lumMod val="50000"/>
                </a:schemeClr>
              </a:solidFill>
              <a:latin typeface="Verdana" pitchFamily="34" charset="0"/>
              <a:ea typeface="Verdana" pitchFamily="34" charset="0"/>
              <a:cs typeface="Verdana" pitchFamily="34" charset="0"/>
            </a:endParaRPr>
          </a:p>
          <a:p>
            <a:r>
              <a:rPr lang="en-GB" sz="7600" dirty="0">
                <a:solidFill>
                  <a:schemeClr val="tx2">
                    <a:lumMod val="50000"/>
                  </a:schemeClr>
                </a:solidFill>
                <a:ea typeface="Verdana" pitchFamily="34" charset="0"/>
                <a:cs typeface="Verdana" pitchFamily="34" charset="0"/>
              </a:rPr>
              <a:t>Responding to stimuli</a:t>
            </a:r>
          </a:p>
          <a:p>
            <a:r>
              <a:rPr lang="en-GB" sz="7600" dirty="0">
                <a:solidFill>
                  <a:schemeClr val="tx2">
                    <a:lumMod val="50000"/>
                  </a:schemeClr>
                </a:solidFill>
                <a:ea typeface="Verdana" pitchFamily="34" charset="0"/>
                <a:cs typeface="Verdana" pitchFamily="34" charset="0"/>
              </a:rPr>
              <a:t>Characterisation techniques</a:t>
            </a:r>
          </a:p>
          <a:p>
            <a:r>
              <a:rPr lang="en-GB" sz="7600" dirty="0">
                <a:solidFill>
                  <a:schemeClr val="tx2">
                    <a:lumMod val="50000"/>
                  </a:schemeClr>
                </a:solidFill>
                <a:ea typeface="Verdana" pitchFamily="34" charset="0"/>
                <a:cs typeface="Verdana" pitchFamily="34" charset="0"/>
              </a:rPr>
              <a:t>Character relationships and status</a:t>
            </a:r>
          </a:p>
          <a:p>
            <a:r>
              <a:rPr lang="en-GB" sz="7600" dirty="0">
                <a:solidFill>
                  <a:schemeClr val="tx2">
                    <a:lumMod val="50000"/>
                  </a:schemeClr>
                </a:solidFill>
                <a:ea typeface="Verdana" pitchFamily="34" charset="0"/>
                <a:cs typeface="Verdana" pitchFamily="34" charset="0"/>
              </a:rPr>
              <a:t>Performance concepts- Voice and Movement terminology</a:t>
            </a:r>
          </a:p>
          <a:p>
            <a:r>
              <a:rPr lang="en-GB" sz="7600" dirty="0">
                <a:solidFill>
                  <a:schemeClr val="tx2">
                    <a:lumMod val="50000"/>
                  </a:schemeClr>
                </a:solidFill>
                <a:ea typeface="Verdana" pitchFamily="34" charset="0"/>
                <a:cs typeface="Verdana" pitchFamily="34" charset="0"/>
              </a:rPr>
              <a:t>Design concepts</a:t>
            </a:r>
          </a:p>
          <a:p>
            <a:r>
              <a:rPr lang="en-GB" sz="7600" dirty="0">
                <a:solidFill>
                  <a:schemeClr val="tx2">
                    <a:lumMod val="50000"/>
                  </a:schemeClr>
                </a:solidFill>
                <a:ea typeface="Verdana" pitchFamily="34" charset="0"/>
                <a:cs typeface="Verdana" pitchFamily="34" charset="0"/>
              </a:rPr>
              <a:t>Form, structure and conventions</a:t>
            </a:r>
          </a:p>
          <a:p>
            <a:r>
              <a:rPr lang="en-GB" sz="7600" dirty="0">
                <a:solidFill>
                  <a:schemeClr val="tx2">
                    <a:lumMod val="50000"/>
                  </a:schemeClr>
                </a:solidFill>
                <a:ea typeface="Verdana" pitchFamily="34" charset="0"/>
                <a:cs typeface="Verdana" pitchFamily="34" charset="0"/>
              </a:rPr>
              <a:t>Presenting —application of concepts</a:t>
            </a:r>
          </a:p>
        </p:txBody>
      </p:sp>
      <p:sp>
        <p:nvSpPr>
          <p:cNvPr id="5" name="Content Placeholder 4"/>
          <p:cNvSpPr>
            <a:spLocks noGrp="1"/>
          </p:cNvSpPr>
          <p:nvPr>
            <p:ph sz="half" idx="2"/>
          </p:nvPr>
        </p:nvSpPr>
        <p:spPr>
          <a:xfrm>
            <a:off x="6168008" y="2420888"/>
            <a:ext cx="4038600" cy="3803568"/>
          </a:xfrm>
        </p:spPr>
        <p:txBody>
          <a:bodyPr>
            <a:normAutofit fontScale="25000" lnSpcReduction="20000"/>
          </a:bodyPr>
          <a:lstStyle/>
          <a:p>
            <a:r>
              <a:rPr lang="en-GB" sz="7600" dirty="0">
                <a:solidFill>
                  <a:schemeClr val="tx2">
                    <a:lumMod val="50000"/>
                  </a:schemeClr>
                </a:solidFill>
                <a:latin typeface="Century Gothic" panose="020B0502020202020204" pitchFamily="34" charset="0"/>
                <a:ea typeface="Verdana" pitchFamily="34" charset="0"/>
                <a:cs typeface="Verdana" pitchFamily="34" charset="0"/>
              </a:rPr>
              <a:t>Audience reaction</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Analysis and evaluation skills of self and others</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Genre and themes</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Mood and atmosphere</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Rehearsal techniques</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Target audience</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A range of production roles</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Different staging, settings and styles of production</a:t>
            </a:r>
          </a:p>
          <a:p>
            <a:r>
              <a:rPr lang="en-GB" sz="7600" dirty="0">
                <a:solidFill>
                  <a:schemeClr val="tx2">
                    <a:lumMod val="50000"/>
                  </a:schemeClr>
                </a:solidFill>
                <a:latin typeface="Century Gothic" panose="020B0502020202020204" pitchFamily="34" charset="0"/>
                <a:ea typeface="Verdana" pitchFamily="34" charset="0"/>
                <a:cs typeface="Verdana" pitchFamily="34" charset="0"/>
              </a:rPr>
              <a:t>Problem-solving and critical-thinking skills</a:t>
            </a:r>
          </a:p>
          <a:p>
            <a:endParaRPr lang="en-GB" dirty="0"/>
          </a:p>
        </p:txBody>
      </p:sp>
      <p:sp>
        <p:nvSpPr>
          <p:cNvPr id="6" name="Slide Number Placeholder 5"/>
          <p:cNvSpPr>
            <a:spLocks noGrp="1"/>
          </p:cNvSpPr>
          <p:nvPr>
            <p:ph type="sldNum" sz="quarter" idx="12"/>
          </p:nvPr>
        </p:nvSpPr>
        <p:spPr/>
        <p:txBody>
          <a:bodyPr/>
          <a:lstStyle/>
          <a:p>
            <a:fld id="{4E7A9B05-4286-4FFA-8EDE-9E32C2455803}" type="slidenum">
              <a:rPr lang="en-GB" smtClean="0"/>
              <a:t>3</a:t>
            </a:fld>
            <a:endParaRPr lang="en-GB"/>
          </a:p>
        </p:txBody>
      </p:sp>
      <p:pic>
        <p:nvPicPr>
          <p:cNvPr id="2" name="Audio 1">
            <a:hlinkClick r:id="" action="ppaction://media"/>
            <a:extLst>
              <a:ext uri="{FF2B5EF4-FFF2-40B4-BE49-F238E27FC236}">
                <a16:creationId xmlns:a16="http://schemas.microsoft.com/office/drawing/2014/main" id="{03DD41A7-E95E-4CBC-B217-EBA1A3422E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0356974"/>
      </p:ext>
    </p:extLst>
  </p:cSld>
  <p:clrMapOvr>
    <a:masterClrMapping/>
  </p:clrMapOvr>
  <mc:AlternateContent xmlns:mc="http://schemas.openxmlformats.org/markup-compatibility/2006" xmlns:p14="http://schemas.microsoft.com/office/powerpoint/2010/main">
    <mc:Choice Requires="p14">
      <p:transition spd="slow" p14:dur="2000" advTm="51636"/>
    </mc:Choice>
    <mc:Fallback xmlns="">
      <p:transition spd="slow" advTm="5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Section 1- Evaluation of self and others</a:t>
            </a:r>
          </a:p>
        </p:txBody>
      </p:sp>
      <p:sp>
        <p:nvSpPr>
          <p:cNvPr id="3" name="Content Placeholder 2"/>
          <p:cNvSpPr>
            <a:spLocks noGrp="1"/>
          </p:cNvSpPr>
          <p:nvPr>
            <p:ph idx="1"/>
          </p:nvPr>
        </p:nvSpPr>
        <p:spPr>
          <a:xfrm>
            <a:off x="419100" y="2333625"/>
            <a:ext cx="10887075" cy="4308475"/>
          </a:xfrm>
        </p:spPr>
        <p:txBody>
          <a:bodyPr>
            <a:normAutofit/>
          </a:bodyPr>
          <a:lstStyle/>
          <a:p>
            <a:r>
              <a:rPr lang="en-GB" dirty="0"/>
              <a:t>In this section you will answer questions about a performance you have recently been involved in.</a:t>
            </a:r>
          </a:p>
          <a:p>
            <a:r>
              <a:rPr lang="en-GB" dirty="0"/>
              <a:t>You will reflect on yourself and others- evaluating both the process and the performance. You must use correct Drama terminology and be able to comment on their individual preparation and/or final performance. </a:t>
            </a:r>
          </a:p>
          <a:p>
            <a:r>
              <a:rPr lang="en-GB" dirty="0"/>
              <a:t>When commenting on preparation, </a:t>
            </a:r>
            <a:r>
              <a:rPr lang="en-GB" b="1" dirty="0"/>
              <a:t>you</a:t>
            </a:r>
            <a:r>
              <a:rPr lang="en-GB" dirty="0"/>
              <a:t> should be able to provide a description of the activity </a:t>
            </a:r>
            <a:r>
              <a:rPr lang="en-GB" b="1" dirty="0"/>
              <a:t>you</a:t>
            </a:r>
            <a:r>
              <a:rPr lang="en-GB" dirty="0"/>
              <a:t> participated in e.g. researching your theme, improvisations, hot seating etc.</a:t>
            </a:r>
          </a:p>
          <a:p>
            <a:r>
              <a:rPr lang="en-GB" dirty="0"/>
              <a:t>When commenting on </a:t>
            </a:r>
            <a:r>
              <a:rPr lang="en-GB" b="1" dirty="0"/>
              <a:t>your</a:t>
            </a:r>
            <a:r>
              <a:rPr lang="en-GB" dirty="0"/>
              <a:t> performance, </a:t>
            </a:r>
            <a:r>
              <a:rPr lang="en-GB" b="1" dirty="0"/>
              <a:t>you</a:t>
            </a:r>
            <a:r>
              <a:rPr lang="en-GB" dirty="0"/>
              <a:t> should refer to </a:t>
            </a:r>
            <a:r>
              <a:rPr lang="en-GB" b="1" dirty="0"/>
              <a:t>your</a:t>
            </a:r>
            <a:r>
              <a:rPr lang="en-GB" dirty="0"/>
              <a:t> performance concepts for example voice and movement terminology.</a:t>
            </a:r>
          </a:p>
          <a:p>
            <a:r>
              <a:rPr lang="en-GB" dirty="0"/>
              <a:t>When evaluating someone else, you can choose another pupil in your group or from another group. You must be able to evaluate their individual contribution to the rehearsal and/or final performance.</a:t>
            </a:r>
          </a:p>
          <a:p>
            <a:r>
              <a:rPr lang="en-GB" b="1" dirty="0"/>
              <a:t>Please note- You must always write your responses from your perspective not your groups.</a:t>
            </a:r>
          </a:p>
        </p:txBody>
      </p:sp>
      <p:pic>
        <p:nvPicPr>
          <p:cNvPr id="5" name="Audio 4">
            <a:hlinkClick r:id="" action="ppaction://media"/>
            <a:extLst>
              <a:ext uri="{FF2B5EF4-FFF2-40B4-BE49-F238E27FC236}">
                <a16:creationId xmlns:a16="http://schemas.microsoft.com/office/drawing/2014/main" id="{86BCA449-7461-4F6A-973F-4DAB333B0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2760773"/>
      </p:ext>
    </p:extLst>
  </p:cSld>
  <p:clrMapOvr>
    <a:masterClrMapping/>
  </p:clrMapOvr>
  <mc:AlternateContent xmlns:mc="http://schemas.openxmlformats.org/markup-compatibility/2006" xmlns:p14="http://schemas.microsoft.com/office/powerpoint/2010/main">
    <mc:Choice Requires="p14">
      <p:transition spd="slow" p14:dur="2000" advTm="161361"/>
    </mc:Choice>
    <mc:Fallback xmlns="">
      <p:transition spd="slow" advTm="16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Section 2- Response to a stimulus</a:t>
            </a:r>
          </a:p>
        </p:txBody>
      </p:sp>
      <p:sp>
        <p:nvSpPr>
          <p:cNvPr id="3" name="Content Placeholder 2"/>
          <p:cNvSpPr>
            <a:spLocks noGrp="1"/>
          </p:cNvSpPr>
          <p:nvPr>
            <p:ph idx="1"/>
          </p:nvPr>
        </p:nvSpPr>
        <p:spPr>
          <a:xfrm>
            <a:off x="438150" y="2447924"/>
            <a:ext cx="10991850" cy="4324351"/>
          </a:xfrm>
        </p:spPr>
        <p:txBody>
          <a:bodyPr>
            <a:normAutofit/>
          </a:bodyPr>
          <a:lstStyle/>
          <a:p>
            <a:r>
              <a:rPr lang="en-GB" sz="1600" dirty="0">
                <a:latin typeface="Century Gothic" panose="020B0502020202020204" pitchFamily="34" charset="0"/>
              </a:rPr>
              <a:t>You will have </a:t>
            </a:r>
            <a:r>
              <a:rPr lang="en-GB" sz="1600" b="1" u="sng" dirty="0">
                <a:latin typeface="Century Gothic" panose="020B0502020202020204" pitchFamily="34" charset="0"/>
              </a:rPr>
              <a:t>three different stimuli </a:t>
            </a:r>
            <a:r>
              <a:rPr lang="en-GB" sz="1600" dirty="0">
                <a:latin typeface="Century Gothic" panose="020B0502020202020204" pitchFamily="34" charset="0"/>
              </a:rPr>
              <a:t>to choose from.</a:t>
            </a:r>
          </a:p>
          <a:p>
            <a:r>
              <a:rPr lang="en-GB" sz="1600" dirty="0">
                <a:latin typeface="Century Gothic" panose="020B0502020202020204" pitchFamily="34" charset="0"/>
              </a:rPr>
              <a:t>Look at them all, choose the one that </a:t>
            </a:r>
          </a:p>
          <a:p>
            <a:pPr>
              <a:buNone/>
            </a:pPr>
            <a:r>
              <a:rPr lang="en-GB" sz="1600" dirty="0">
                <a:latin typeface="Century Gothic" panose="020B0502020202020204" pitchFamily="34" charset="0"/>
              </a:rPr>
              <a:t>1) gives you the most ideas</a:t>
            </a:r>
          </a:p>
          <a:p>
            <a:pPr>
              <a:buNone/>
            </a:pPr>
            <a:r>
              <a:rPr lang="en-GB" sz="1600" dirty="0">
                <a:latin typeface="Century Gothic" panose="020B0502020202020204" pitchFamily="34" charset="0"/>
              </a:rPr>
              <a:t>2) you can create a full drama from.</a:t>
            </a:r>
          </a:p>
          <a:p>
            <a:pPr>
              <a:buNone/>
            </a:pPr>
            <a:endParaRPr lang="en-GB" sz="1600" dirty="0">
              <a:latin typeface="Century Gothic" panose="020B0502020202020204" pitchFamily="34" charset="0"/>
            </a:endParaRPr>
          </a:p>
          <a:p>
            <a:pPr>
              <a:buFont typeface="Wingdings" panose="05000000000000000000" pitchFamily="2" charset="2"/>
              <a:buChar char="Ø"/>
            </a:pPr>
            <a:r>
              <a:rPr lang="en-GB" sz="1600" dirty="0"/>
              <a:t>Read all the questions in section 2 before attempting to respond to the stimulus. This allows you to see the through line of the questions and avoid repetition.</a:t>
            </a:r>
          </a:p>
          <a:p>
            <a:pPr>
              <a:buFont typeface="Wingdings" panose="05000000000000000000" pitchFamily="2" charset="2"/>
              <a:buChar char="Ø"/>
            </a:pPr>
            <a:r>
              <a:rPr lang="en-GB" sz="1600" dirty="0"/>
              <a:t>Most questions have more than one part, (a), (b), (c) and so on, and each part is connected to the previous part.</a:t>
            </a:r>
          </a:p>
          <a:p>
            <a:pPr>
              <a:buFont typeface="Wingdings" panose="05000000000000000000" pitchFamily="2" charset="2"/>
              <a:buChar char="Ø"/>
            </a:pPr>
            <a:r>
              <a:rPr lang="en-GB" sz="1600" dirty="0"/>
              <a:t>Read all parts of a question to avoid repetition and consider the question as a whole before you answer.</a:t>
            </a:r>
            <a:endParaRPr lang="en-GB" sz="1600" dirty="0">
              <a:latin typeface="Century Gothic" panose="020B0502020202020204" pitchFamily="34" charset="0"/>
            </a:endParaRPr>
          </a:p>
          <a:p>
            <a:r>
              <a:rPr lang="en-GB" sz="1600" dirty="0"/>
              <a:t>In this section you must use correct Drama terminology and adjectives to give a clear response to the question.</a:t>
            </a:r>
          </a:p>
        </p:txBody>
      </p:sp>
      <p:pic>
        <p:nvPicPr>
          <p:cNvPr id="4" name="Audio 3">
            <a:hlinkClick r:id="" action="ppaction://media"/>
            <a:extLst>
              <a:ext uri="{FF2B5EF4-FFF2-40B4-BE49-F238E27FC236}">
                <a16:creationId xmlns:a16="http://schemas.microsoft.com/office/drawing/2014/main" id="{0D426979-73CB-479B-8AF1-0A986CC98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1224082"/>
      </p:ext>
    </p:extLst>
  </p:cSld>
  <p:clrMapOvr>
    <a:masterClrMapping/>
  </p:clrMapOvr>
  <mc:AlternateContent xmlns:mc="http://schemas.openxmlformats.org/markup-compatibility/2006" xmlns:p14="http://schemas.microsoft.com/office/powerpoint/2010/main">
    <mc:Choice Requires="p14">
      <p:transition spd="slow" p14:dur="2000" advTm="481939"/>
    </mc:Choice>
    <mc:Fallback xmlns="">
      <p:transition spd="slow" advTm="481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Command words within the questions</a:t>
            </a:r>
          </a:p>
        </p:txBody>
      </p:sp>
      <p:sp>
        <p:nvSpPr>
          <p:cNvPr id="3" name="Content Placeholder 2"/>
          <p:cNvSpPr>
            <a:spLocks noGrp="1"/>
          </p:cNvSpPr>
          <p:nvPr>
            <p:ph idx="1"/>
          </p:nvPr>
        </p:nvSpPr>
        <p:spPr/>
        <p:txBody>
          <a:bodyPr>
            <a:normAutofit/>
          </a:bodyPr>
          <a:lstStyle/>
          <a:p>
            <a:r>
              <a:rPr lang="en-GB" b="1" i="1" dirty="0"/>
              <a:t>Describe……..</a:t>
            </a:r>
            <a:endParaRPr lang="en-GB" dirty="0"/>
          </a:p>
          <a:p>
            <a:r>
              <a:rPr lang="en-GB" dirty="0"/>
              <a:t>You are being asked to describe, this means detail your answer as much as possible.</a:t>
            </a:r>
          </a:p>
          <a:p>
            <a:r>
              <a:rPr lang="en-GB" b="1" i="1" dirty="0"/>
              <a:t>Explain.........</a:t>
            </a:r>
            <a:endParaRPr lang="en-GB" dirty="0"/>
          </a:p>
          <a:p>
            <a:r>
              <a:rPr lang="en-GB" dirty="0"/>
              <a:t>If you are asked to explain, this means to fully justify your answer using Drama Terminology. </a:t>
            </a:r>
          </a:p>
          <a:p>
            <a:r>
              <a:rPr lang="en-GB" b="1" i="1" dirty="0"/>
              <a:t>Evaluate……..</a:t>
            </a:r>
          </a:p>
          <a:p>
            <a:r>
              <a:rPr lang="en-GB" dirty="0"/>
              <a:t>If you are asked to evaluate , this means to judge the worth of something.  </a:t>
            </a:r>
          </a:p>
        </p:txBody>
      </p:sp>
      <p:pic>
        <p:nvPicPr>
          <p:cNvPr id="5" name="Audio 4">
            <a:hlinkClick r:id="" action="ppaction://media"/>
            <a:extLst>
              <a:ext uri="{FF2B5EF4-FFF2-40B4-BE49-F238E27FC236}">
                <a16:creationId xmlns:a16="http://schemas.microsoft.com/office/drawing/2014/main" id="{04F8267E-AD16-45F4-AD2E-AFE474299E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7461560"/>
      </p:ext>
    </p:extLst>
  </p:cSld>
  <p:clrMapOvr>
    <a:masterClrMapping/>
  </p:clrMapOvr>
  <mc:AlternateContent xmlns:mc="http://schemas.openxmlformats.org/markup-compatibility/2006" xmlns:p14="http://schemas.microsoft.com/office/powerpoint/2010/main">
    <mc:Choice Requires="p14">
      <p:transition spd="slow" p14:dur="2000" advTm="263091"/>
    </mc:Choice>
    <mc:Fallback xmlns="">
      <p:transition spd="slow" advTm="26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A7EA-D441-4F8F-B8BA-4B7E7F6D7D00}"/>
              </a:ext>
            </a:extLst>
          </p:cNvPr>
          <p:cNvSpPr>
            <a:spLocks noGrp="1"/>
          </p:cNvSpPr>
          <p:nvPr>
            <p:ph type="title"/>
          </p:nvPr>
        </p:nvSpPr>
        <p:spPr>
          <a:xfrm>
            <a:off x="812054" y="872068"/>
            <a:ext cx="8761413" cy="706964"/>
          </a:xfrm>
        </p:spPr>
        <p:txBody>
          <a:bodyPr/>
          <a:lstStyle/>
          <a:p>
            <a:r>
              <a:rPr lang="en-GB" b="1" u="sng" dirty="0"/>
              <a:t>N5 Drama Checklist</a:t>
            </a:r>
            <a:br>
              <a:rPr lang="en-GB" dirty="0"/>
            </a:br>
            <a:endParaRPr lang="en-GB" dirty="0"/>
          </a:p>
        </p:txBody>
      </p:sp>
      <p:sp>
        <p:nvSpPr>
          <p:cNvPr id="7" name="Content Placeholder 6">
            <a:extLst>
              <a:ext uri="{FF2B5EF4-FFF2-40B4-BE49-F238E27FC236}">
                <a16:creationId xmlns:a16="http://schemas.microsoft.com/office/drawing/2014/main" id="{606FC1C8-BC98-439D-B39C-6813926507FB}"/>
              </a:ext>
            </a:extLst>
          </p:cNvPr>
          <p:cNvSpPr>
            <a:spLocks noGrp="1"/>
          </p:cNvSpPr>
          <p:nvPr>
            <p:ph idx="1"/>
          </p:nvPr>
        </p:nvSpPr>
        <p:spPr>
          <a:xfrm>
            <a:off x="1139230" y="2307264"/>
            <a:ext cx="9913539" cy="4550735"/>
          </a:xfrm>
        </p:spPr>
        <p:txBody>
          <a:bodyPr>
            <a:normAutofit/>
          </a:bodyPr>
          <a:lstStyle/>
          <a:p>
            <a:pPr marL="0" indent="0">
              <a:buNone/>
            </a:pPr>
            <a:r>
              <a:rPr lang="en-GB" b="1" dirty="0">
                <a:latin typeface="Verdana" panose="020B0604030504040204" pitchFamily="34" charset="0"/>
                <a:ea typeface="Verdana" panose="020B0604030504040204" pitchFamily="34" charset="0"/>
                <a:cs typeface="Verdana" panose="020B0604030504040204" pitchFamily="34" charset="0"/>
              </a:rPr>
              <a:t>		</a:t>
            </a:r>
            <a:r>
              <a:rPr lang="en-GB" b="1" dirty="0">
                <a:ea typeface="Verdana" panose="020B0604030504040204" pitchFamily="34" charset="0"/>
                <a:cs typeface="Verdana" panose="020B0604030504040204" pitchFamily="34" charset="0"/>
              </a:rPr>
              <a:t>The areas listed will be covered practically, however you need to be able to write about them and understand the terminology in preparation for your written paper.</a:t>
            </a:r>
            <a:r>
              <a:rPr lang="en-GB" dirty="0">
                <a:ea typeface="Verdana" panose="020B0604030504040204" pitchFamily="34" charset="0"/>
                <a:cs typeface="Verdana" panose="020B0604030504040204" pitchFamily="34" charset="0"/>
              </a:rPr>
              <a:t> </a:t>
            </a:r>
          </a:p>
          <a:p>
            <a:pPr lvl="0"/>
            <a:r>
              <a:rPr lang="en-GB" b="1" u="sng" dirty="0">
                <a:ea typeface="Verdana" panose="020B0604030504040204" pitchFamily="34" charset="0"/>
                <a:cs typeface="Verdana" panose="020B0604030504040204" pitchFamily="34" charset="0"/>
              </a:rPr>
              <a:t>Plot and setting</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(What happens in the drama? Where and when is it set? You should be able to discuss what </a:t>
            </a:r>
            <a:r>
              <a:rPr lang="en-GB" i="1" u="sng" dirty="0">
                <a:ea typeface="Verdana" panose="020B0604030504040204" pitchFamily="34" charset="0"/>
                <a:cs typeface="Verdana" panose="020B0604030504040204" pitchFamily="34" charset="0"/>
              </a:rPr>
              <a:t>venue, staging and set design</a:t>
            </a:r>
            <a:r>
              <a:rPr lang="en-GB" i="1" dirty="0">
                <a:ea typeface="Verdana" panose="020B0604030504040204" pitchFamily="34" charset="0"/>
                <a:cs typeface="Verdana" panose="020B0604030504040204" pitchFamily="34" charset="0"/>
              </a:rPr>
              <a:t> you would use in order to make clear this setting.)</a:t>
            </a:r>
            <a:r>
              <a:rPr lang="en-GB" dirty="0">
                <a:ea typeface="Verdana" panose="020B0604030504040204" pitchFamily="34" charset="0"/>
                <a:cs typeface="Verdana" panose="020B0604030504040204" pitchFamily="34" charset="0"/>
              </a:rPr>
              <a:t> </a:t>
            </a:r>
          </a:p>
          <a:p>
            <a:pPr lvl="0"/>
            <a:r>
              <a:rPr lang="en-GB" b="1" u="sng" dirty="0">
                <a:ea typeface="Verdana" panose="020B0604030504040204" pitchFamily="34" charset="0"/>
                <a:cs typeface="Verdana" panose="020B0604030504040204" pitchFamily="34" charset="0"/>
              </a:rPr>
              <a:t>Themes and issues</a:t>
            </a:r>
          </a:p>
          <a:p>
            <a:pPr lvl="0"/>
            <a:r>
              <a:rPr lang="en-GB" b="1" u="sng" dirty="0">
                <a:ea typeface="Verdana" panose="020B0604030504040204" pitchFamily="34" charset="0"/>
                <a:cs typeface="Verdana" panose="020B0604030504040204" pitchFamily="34" charset="0"/>
              </a:rPr>
              <a:t>Message </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Voice and movement terminology!  </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Areas of the stage, types of staging and names of venues</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Mood and Atmosphere</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(Be able to state what the mood and atmosphere will be at varying points in the drama and how you could use theatre production skills such as sound and lights to highlight this mood or atmosphere for the audience.) </a:t>
            </a:r>
          </a:p>
          <a:p>
            <a:pPr lvl="0"/>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p>
        </p:txBody>
      </p:sp>
      <p:pic>
        <p:nvPicPr>
          <p:cNvPr id="5" name="Audio 4">
            <a:hlinkClick r:id="" action="ppaction://media"/>
            <a:extLst>
              <a:ext uri="{FF2B5EF4-FFF2-40B4-BE49-F238E27FC236}">
                <a16:creationId xmlns:a16="http://schemas.microsoft.com/office/drawing/2014/main" id="{E1FE32D8-3936-474B-9931-5B0985F9D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7473204"/>
      </p:ext>
    </p:extLst>
  </p:cSld>
  <p:clrMapOvr>
    <a:masterClrMapping/>
  </p:clrMapOvr>
  <mc:AlternateContent xmlns:mc="http://schemas.openxmlformats.org/markup-compatibility/2006" xmlns:p14="http://schemas.microsoft.com/office/powerpoint/2010/main">
    <mc:Choice Requires="p14">
      <p:transition spd="slow" p14:dur="2000" advTm="207747"/>
    </mc:Choice>
    <mc:Fallback xmlns="">
      <p:transition spd="slow" advTm="20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6543-0DAA-4B8C-8C75-BB54C4F4F915}"/>
              </a:ext>
            </a:extLst>
          </p:cNvPr>
          <p:cNvSpPr>
            <a:spLocks noGrp="1"/>
          </p:cNvSpPr>
          <p:nvPr>
            <p:ph type="title"/>
          </p:nvPr>
        </p:nvSpPr>
        <p:spPr/>
        <p:txBody>
          <a:bodyPr/>
          <a:lstStyle/>
          <a:p>
            <a:r>
              <a:rPr lang="en-GB" b="1" u="sng" dirty="0">
                <a:ea typeface="Verdana" panose="020B0604030504040204" pitchFamily="34" charset="0"/>
                <a:cs typeface="Verdana" panose="020B0604030504040204" pitchFamily="34" charset="0"/>
              </a:rPr>
              <a:t>Checklist- continued</a:t>
            </a:r>
          </a:p>
        </p:txBody>
      </p:sp>
      <p:sp>
        <p:nvSpPr>
          <p:cNvPr id="3" name="Content Placeholder 2">
            <a:extLst>
              <a:ext uri="{FF2B5EF4-FFF2-40B4-BE49-F238E27FC236}">
                <a16:creationId xmlns:a16="http://schemas.microsoft.com/office/drawing/2014/main" id="{0D577834-D76B-40D8-8FDB-7DDDF5034225}"/>
              </a:ext>
            </a:extLst>
          </p:cNvPr>
          <p:cNvSpPr>
            <a:spLocks noGrp="1"/>
          </p:cNvSpPr>
          <p:nvPr>
            <p:ph idx="1"/>
          </p:nvPr>
        </p:nvSpPr>
        <p:spPr/>
        <p:txBody>
          <a:bodyPr/>
          <a:lstStyle/>
          <a:p>
            <a:pPr lvl="0"/>
            <a:r>
              <a:rPr lang="en-GB" b="1" u="sng" dirty="0">
                <a:ea typeface="Verdana" panose="020B0604030504040204" pitchFamily="34" charset="0"/>
                <a:cs typeface="Verdana" panose="020B0604030504040204" pitchFamily="34" charset="0"/>
              </a:rPr>
              <a:t>Character and Character Relationships</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(Personality/Status/objective/ purpose. How did you use acting techniques or production skills to highlight this?)</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Turning Point/Key Moments</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(Identify and justify.) </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Target Audience</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(Identify and justify.)</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Form/Genre/Structure/Style</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(Identify and justify.)</a:t>
            </a:r>
            <a:endParaRPr lang="en-GB" dirty="0">
              <a:ea typeface="Verdana" panose="020B0604030504040204" pitchFamily="34" charset="0"/>
              <a:cs typeface="Verdana" panose="020B0604030504040204" pitchFamily="34" charset="0"/>
            </a:endParaRPr>
          </a:p>
          <a:p>
            <a:pPr lvl="0"/>
            <a:r>
              <a:rPr lang="en-GB" b="1" u="sng" dirty="0">
                <a:ea typeface="Verdana" panose="020B0604030504040204" pitchFamily="34" charset="0"/>
                <a:cs typeface="Verdana" panose="020B0604030504040204" pitchFamily="34" charset="0"/>
              </a:rPr>
              <a:t>Practical Activities-</a:t>
            </a:r>
            <a:r>
              <a:rPr lang="en-GB" dirty="0">
                <a:ea typeface="Verdana" panose="020B0604030504040204" pitchFamily="34" charset="0"/>
                <a:cs typeface="Verdana" panose="020B0604030504040204" pitchFamily="34" charset="0"/>
              </a:rPr>
              <a:t> </a:t>
            </a:r>
            <a:r>
              <a:rPr lang="en-GB" i="1" dirty="0">
                <a:ea typeface="Verdana" panose="020B0604030504040204" pitchFamily="34" charset="0"/>
                <a:cs typeface="Verdana" panose="020B0604030504040204" pitchFamily="34" charset="0"/>
              </a:rPr>
              <a:t>(What activities did you/could you do in order to understand a character/relationships/explore setting/theme/ message/mood, etc. – what did you learn?) </a:t>
            </a:r>
            <a:endParaRPr lang="en-GB" dirty="0">
              <a:ea typeface="Verdana" panose="020B0604030504040204" pitchFamily="34" charset="0"/>
              <a:cs typeface="Verdana" panose="020B0604030504040204" pitchFamily="34" charset="0"/>
            </a:endParaRPr>
          </a:p>
          <a:p>
            <a:endParaRPr lang="en-GB" dirty="0"/>
          </a:p>
        </p:txBody>
      </p:sp>
    </p:spTree>
    <p:extLst>
      <p:ext uri="{BB962C8B-B14F-4D97-AF65-F5344CB8AC3E}">
        <p14:creationId xmlns:p14="http://schemas.microsoft.com/office/powerpoint/2010/main" val="322538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Checklist- Theatre Arts</a:t>
            </a:r>
          </a:p>
        </p:txBody>
      </p:sp>
      <p:sp>
        <p:nvSpPr>
          <p:cNvPr id="3" name="Content Placeholder 2"/>
          <p:cNvSpPr>
            <a:spLocks noGrp="1"/>
          </p:cNvSpPr>
          <p:nvPr>
            <p:ph idx="1"/>
          </p:nvPr>
        </p:nvSpPr>
        <p:spPr>
          <a:xfrm>
            <a:off x="279400" y="2374900"/>
            <a:ext cx="11531600" cy="4673600"/>
          </a:xfrm>
        </p:spPr>
        <p:txBody>
          <a:bodyPr numCol="2">
            <a:normAutofit fontScale="25000" lnSpcReduction="20000"/>
          </a:bodyPr>
          <a:lstStyle/>
          <a:p>
            <a:r>
              <a:rPr lang="en-GB" sz="6400" dirty="0"/>
              <a:t>Lighting</a:t>
            </a:r>
          </a:p>
          <a:p>
            <a:r>
              <a:rPr lang="en-GB" sz="6400" dirty="0"/>
              <a:t>Sound</a:t>
            </a:r>
          </a:p>
          <a:p>
            <a:pPr marL="0" indent="0">
              <a:buNone/>
            </a:pPr>
            <a:endParaRPr lang="en-GB" sz="6400" dirty="0"/>
          </a:p>
          <a:p>
            <a:pPr marL="0" indent="0">
              <a:buNone/>
            </a:pPr>
            <a:r>
              <a:rPr lang="en-GB" sz="6400" b="1" i="1" dirty="0"/>
              <a:t>Remember, when discussing lighting and sound explain in terms of: </a:t>
            </a:r>
            <a:endParaRPr lang="en-GB" sz="6400" dirty="0"/>
          </a:p>
          <a:p>
            <a:pPr marL="0" indent="0">
              <a:buNone/>
            </a:pPr>
            <a:r>
              <a:rPr lang="en-GB" sz="6400" dirty="0">
                <a:sym typeface="Symbol" panose="05050102010706020507" pitchFamily="18" charset="2"/>
              </a:rPr>
              <a:t></a:t>
            </a:r>
            <a:r>
              <a:rPr lang="en-GB" sz="6400" dirty="0"/>
              <a:t> % brightness </a:t>
            </a:r>
          </a:p>
          <a:p>
            <a:pPr marL="0" indent="0">
              <a:buNone/>
            </a:pPr>
            <a:r>
              <a:rPr lang="en-GB" sz="6400" dirty="0">
                <a:sym typeface="Symbol" panose="05050102010706020507" pitchFamily="18" charset="2"/>
              </a:rPr>
              <a:t></a:t>
            </a:r>
            <a:r>
              <a:rPr lang="en-GB" sz="6400" dirty="0"/>
              <a:t> Use of gels or no gels? </a:t>
            </a:r>
          </a:p>
          <a:p>
            <a:pPr marL="0" indent="0">
              <a:buNone/>
            </a:pPr>
            <a:r>
              <a:rPr lang="en-GB" sz="6400" dirty="0">
                <a:sym typeface="Symbol" panose="05050102010706020507" pitchFamily="18" charset="2"/>
              </a:rPr>
              <a:t></a:t>
            </a:r>
            <a:r>
              <a:rPr lang="en-GB" sz="6400" dirty="0"/>
              <a:t> Wash (general coverage) </a:t>
            </a:r>
          </a:p>
          <a:p>
            <a:pPr marL="0" indent="0">
              <a:buNone/>
            </a:pPr>
            <a:r>
              <a:rPr lang="en-GB" sz="6400" dirty="0">
                <a:sym typeface="Symbol" panose="05050102010706020507" pitchFamily="18" charset="2"/>
              </a:rPr>
              <a:t></a:t>
            </a:r>
            <a:r>
              <a:rPr lang="en-GB" sz="6400" dirty="0"/>
              <a:t> Fresnel/Flood/Profile Spotlight </a:t>
            </a:r>
          </a:p>
          <a:p>
            <a:pPr marL="0" indent="0">
              <a:buNone/>
            </a:pPr>
            <a:r>
              <a:rPr lang="en-GB" sz="6400" dirty="0">
                <a:sym typeface="Symbol" panose="05050102010706020507" pitchFamily="18" charset="2"/>
              </a:rPr>
              <a:t></a:t>
            </a:r>
            <a:r>
              <a:rPr lang="en-GB" sz="6400" dirty="0"/>
              <a:t> What area of the stage is lit? </a:t>
            </a:r>
          </a:p>
          <a:p>
            <a:pPr marL="0" indent="0">
              <a:buNone/>
            </a:pPr>
            <a:r>
              <a:rPr lang="en-GB" sz="6400" dirty="0">
                <a:sym typeface="Symbol" panose="05050102010706020507" pitchFamily="18" charset="2"/>
              </a:rPr>
              <a:t></a:t>
            </a:r>
            <a:r>
              <a:rPr lang="en-GB" sz="6400" dirty="0"/>
              <a:t> What volume? </a:t>
            </a:r>
          </a:p>
          <a:p>
            <a:pPr marL="0" indent="0">
              <a:buNone/>
            </a:pPr>
            <a:r>
              <a:rPr lang="en-GB" sz="6400" dirty="0">
                <a:sym typeface="Symbol" panose="05050102010706020507" pitchFamily="18" charset="2"/>
              </a:rPr>
              <a:t></a:t>
            </a:r>
            <a:r>
              <a:rPr lang="en-GB" sz="6400" dirty="0"/>
              <a:t> What moment? </a:t>
            </a:r>
          </a:p>
          <a:p>
            <a:endParaRPr lang="en-GB" sz="6400" dirty="0"/>
          </a:p>
          <a:p>
            <a:endParaRPr lang="en-GB" sz="6400" dirty="0"/>
          </a:p>
          <a:p>
            <a:endParaRPr lang="en-GB" sz="6400" dirty="0"/>
          </a:p>
          <a:p>
            <a:endParaRPr lang="en-GB" sz="6400" dirty="0"/>
          </a:p>
          <a:p>
            <a:r>
              <a:rPr lang="en-GB" sz="6400" dirty="0"/>
              <a:t>Props</a:t>
            </a:r>
          </a:p>
          <a:p>
            <a:r>
              <a:rPr lang="en-GB" sz="6400" dirty="0"/>
              <a:t>Set</a:t>
            </a:r>
          </a:p>
          <a:p>
            <a:r>
              <a:rPr lang="en-GB" sz="6400" dirty="0"/>
              <a:t>Costume</a:t>
            </a:r>
          </a:p>
          <a:p>
            <a:r>
              <a:rPr lang="en-GB" sz="6400" dirty="0"/>
              <a:t>Make-up and Hair</a:t>
            </a:r>
          </a:p>
          <a:p>
            <a:pPr marL="0" indent="0">
              <a:buNone/>
            </a:pPr>
            <a:endParaRPr lang="en-GB" sz="6400" dirty="0"/>
          </a:p>
          <a:p>
            <a:pPr marL="0" indent="0">
              <a:buNone/>
            </a:pPr>
            <a:r>
              <a:rPr lang="en-GB" sz="6400" b="1" i="1" dirty="0"/>
              <a:t>When considering costume, set design, props or make-up, discuss in terms of: </a:t>
            </a:r>
            <a:endParaRPr lang="en-GB" sz="6400" dirty="0"/>
          </a:p>
          <a:p>
            <a:pPr marL="0" indent="0">
              <a:buNone/>
            </a:pPr>
            <a:r>
              <a:rPr lang="en-GB" sz="6400" dirty="0">
                <a:sym typeface="Symbol" panose="05050102010706020507" pitchFamily="18" charset="2"/>
              </a:rPr>
              <a:t></a:t>
            </a:r>
            <a:r>
              <a:rPr lang="en-GB" sz="6400" dirty="0"/>
              <a:t> Colour </a:t>
            </a:r>
          </a:p>
          <a:p>
            <a:pPr marL="0" indent="0">
              <a:buNone/>
            </a:pPr>
            <a:r>
              <a:rPr lang="en-GB" sz="6400" dirty="0">
                <a:sym typeface="Symbol" panose="05050102010706020507" pitchFamily="18" charset="2"/>
              </a:rPr>
              <a:t></a:t>
            </a:r>
            <a:r>
              <a:rPr lang="en-GB" sz="6400" dirty="0"/>
              <a:t> Condition </a:t>
            </a:r>
          </a:p>
          <a:p>
            <a:pPr marL="0" indent="0">
              <a:buNone/>
            </a:pPr>
            <a:r>
              <a:rPr lang="en-GB" sz="6400" dirty="0">
                <a:sym typeface="Symbol" panose="05050102010706020507" pitchFamily="18" charset="2"/>
              </a:rPr>
              <a:t></a:t>
            </a:r>
            <a:r>
              <a:rPr lang="en-GB" sz="6400" dirty="0"/>
              <a:t> Fabric/materials </a:t>
            </a:r>
          </a:p>
          <a:p>
            <a:pPr marL="0" indent="0">
              <a:buNone/>
            </a:pPr>
            <a:r>
              <a:rPr lang="en-GB" sz="6400" dirty="0">
                <a:sym typeface="Symbol" panose="05050102010706020507" pitchFamily="18" charset="2"/>
              </a:rPr>
              <a:t></a:t>
            </a:r>
            <a:r>
              <a:rPr lang="en-GB" sz="6400" dirty="0"/>
              <a:t> Fit </a:t>
            </a:r>
          </a:p>
          <a:p>
            <a:pPr marL="0" indent="0">
              <a:buNone/>
            </a:pPr>
            <a:r>
              <a:rPr lang="en-GB" sz="6400" dirty="0">
                <a:sym typeface="Symbol" panose="05050102010706020507" pitchFamily="18" charset="2"/>
              </a:rPr>
              <a:t></a:t>
            </a:r>
            <a:r>
              <a:rPr lang="en-GB" sz="6400" dirty="0"/>
              <a:t> Positioning of furniture and props on stage</a:t>
            </a:r>
          </a:p>
          <a:p>
            <a:pPr marL="0" indent="0">
              <a:buNone/>
            </a:pPr>
            <a:r>
              <a:rPr lang="en-GB" sz="6400" dirty="0"/>
              <a:t> </a:t>
            </a:r>
            <a:r>
              <a:rPr lang="en-GB" sz="6400" dirty="0">
                <a:sym typeface="Symbol" panose="05050102010706020507" pitchFamily="18" charset="2"/>
              </a:rPr>
              <a:t></a:t>
            </a:r>
            <a:r>
              <a:rPr lang="en-GB" sz="6400" dirty="0"/>
              <a:t> Style of clothes/furniture </a:t>
            </a:r>
            <a:r>
              <a:rPr lang="en-GB" sz="6400" dirty="0" err="1"/>
              <a:t>etc</a:t>
            </a:r>
            <a:endParaRPr lang="en-GB" sz="6400" dirty="0"/>
          </a:p>
          <a:p>
            <a:endParaRPr lang="en-GB" dirty="0"/>
          </a:p>
        </p:txBody>
      </p:sp>
    </p:spTree>
    <p:extLst>
      <p:ext uri="{BB962C8B-B14F-4D97-AF65-F5344CB8AC3E}">
        <p14:creationId xmlns:p14="http://schemas.microsoft.com/office/powerpoint/2010/main" val="35734668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6</TotalTime>
  <Words>1116</Words>
  <Application>Microsoft Office PowerPoint</Application>
  <PresentationFormat>Widescreen</PresentationFormat>
  <Paragraphs>118</Paragraphs>
  <Slides>14</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Verdana</vt:lpstr>
      <vt:lpstr>Wingdings</vt:lpstr>
      <vt:lpstr>Wingdings 3</vt:lpstr>
      <vt:lpstr>Ion Boardroom</vt:lpstr>
      <vt:lpstr>National 5 </vt:lpstr>
      <vt:lpstr>Question paper</vt:lpstr>
      <vt:lpstr> A key focus of the written paper is the candidates ability to use appropriate terminology in the correct context.  The paper assesses candidates’ ability to demonstrate the following skills, knowledge and understanding:  </vt:lpstr>
      <vt:lpstr>Section 1- Evaluation of self and others</vt:lpstr>
      <vt:lpstr>Section 2- Response to a stimulus</vt:lpstr>
      <vt:lpstr>Command words within the questions</vt:lpstr>
      <vt:lpstr>N5 Drama Checklist </vt:lpstr>
      <vt:lpstr>Checklist- continued</vt:lpstr>
      <vt:lpstr>Checklist- Theatre Arts</vt:lpstr>
      <vt:lpstr>SQA Past Papers</vt:lpstr>
      <vt:lpstr>PowerPoint Presentation</vt:lpstr>
      <vt:lpstr>A guide to terminology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5</dc:title>
  <dc:creator>Helen Devon</dc:creator>
  <cp:lastModifiedBy>Helen Devon</cp:lastModifiedBy>
  <cp:revision>3</cp:revision>
  <dcterms:created xsi:type="dcterms:W3CDTF">2020-12-09T22:22:47Z</dcterms:created>
  <dcterms:modified xsi:type="dcterms:W3CDTF">2020-12-09T22:34:10Z</dcterms:modified>
</cp:coreProperties>
</file>