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60" r:id="rId19"/>
    <p:sldId id="261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sqa.org.uk/sqa/47899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843548"/>
            <a:ext cx="8361229" cy="2043132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sz="6600" dirty="0" smtClean="0"/>
              <a:t>Higher health and food technology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129548"/>
            <a:ext cx="6831673" cy="604684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 smtClean="0"/>
              <a:t>Revision Support 2020/21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16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690" y="511805"/>
            <a:ext cx="9300284" cy="751670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n-GB" sz="3100" dirty="0"/>
              <a:t>PICK A NUTRIENT TO COMPARE     </a:t>
            </a:r>
            <a:r>
              <a:rPr lang="en-GB" sz="6000" u="sng" dirty="0">
                <a:solidFill>
                  <a:srgbClr val="FF0000"/>
                </a:solidFill>
              </a:rPr>
              <a:t>ENERGY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140764" y="1376390"/>
          <a:ext cx="7099060" cy="127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19191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Nutrient Intakes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025150" y="2795215"/>
          <a:ext cx="7330288" cy="15881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3970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9.5MJ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1641 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539 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76322" y="1650930"/>
            <a:ext cx="118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31061" y="3429000"/>
            <a:ext cx="129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00869-2F93-4028-BA5D-9FF05387EC5B}"/>
              </a:ext>
            </a:extLst>
          </p:cNvPr>
          <p:cNvSpPr/>
          <p:nvPr/>
        </p:nvSpPr>
        <p:spPr>
          <a:xfrm>
            <a:off x="3313044" y="1981699"/>
            <a:ext cx="980659" cy="8521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E689D3-3EB0-4221-B75D-97C80A922E68}"/>
              </a:ext>
            </a:extLst>
          </p:cNvPr>
          <p:cNvSpPr/>
          <p:nvPr/>
        </p:nvSpPr>
        <p:spPr>
          <a:xfrm>
            <a:off x="3140764" y="3721092"/>
            <a:ext cx="980659" cy="8521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7D0635-E706-43B0-9FD5-CF597294B0E4}"/>
              </a:ext>
            </a:extLst>
          </p:cNvPr>
          <p:cNvSpPr txBox="1"/>
          <p:nvPr/>
        </p:nvSpPr>
        <p:spPr>
          <a:xfrm>
            <a:off x="1208690" y="4769367"/>
            <a:ext cx="10084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Fact 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>compare &amp; contrast the figures taken </a:t>
            </a:r>
            <a:r>
              <a:rPr lang="en-GB" dirty="0"/>
              <a:t>from tables </a:t>
            </a:r>
            <a:r>
              <a:rPr lang="en-GB" dirty="0" smtClean="0"/>
              <a:t>for each chosen nutrient.</a:t>
            </a:r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Opinion/ consequence </a:t>
            </a:r>
            <a:r>
              <a:rPr lang="en-GB" dirty="0" smtClean="0"/>
              <a:t>– how it could affect the person in the case study and the possible dietary diseases/conditions that there could be an increased risk of developing.</a:t>
            </a:r>
          </a:p>
          <a:p>
            <a:r>
              <a:rPr lang="en-GB" b="1" dirty="0" smtClean="0">
                <a:solidFill>
                  <a:srgbClr val="009900"/>
                </a:solidFill>
              </a:rPr>
              <a:t>Food </a:t>
            </a:r>
            <a:r>
              <a:rPr lang="en-GB" b="1" dirty="0">
                <a:solidFill>
                  <a:srgbClr val="009900"/>
                </a:solidFill>
              </a:rPr>
              <a:t>Choice </a:t>
            </a:r>
            <a:r>
              <a:rPr lang="en-GB" dirty="0"/>
              <a:t>– </a:t>
            </a:r>
            <a:r>
              <a:rPr lang="en-GB" dirty="0" smtClean="0"/>
              <a:t>link the item/s from the given menu which contains each chosen nutrient.</a:t>
            </a:r>
            <a:endParaRPr lang="en-GB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53BF5-37F6-421D-B96C-7B79E1E4AA79}"/>
              </a:ext>
            </a:extLst>
          </p:cNvPr>
          <p:cNvCxnSpPr/>
          <p:nvPr/>
        </p:nvCxnSpPr>
        <p:spPr>
          <a:xfrm>
            <a:off x="2650435" y="2407758"/>
            <a:ext cx="66260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4FDE96-E840-4085-BD66-E5C39323C7B2}"/>
              </a:ext>
            </a:extLst>
          </p:cNvPr>
          <p:cNvCxnSpPr>
            <a:cxnSpLocks/>
          </p:cNvCxnSpPr>
          <p:nvPr/>
        </p:nvCxnSpPr>
        <p:spPr>
          <a:xfrm>
            <a:off x="2650435" y="3877757"/>
            <a:ext cx="490329" cy="1665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14" y="391362"/>
            <a:ext cx="10178322" cy="773761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Example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17983"/>
            <a:ext cx="10178322" cy="4943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EXAMPLE  ANSWER 1: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Max </a:t>
            </a:r>
            <a:r>
              <a:rPr lang="en-GB" dirty="0">
                <a:solidFill>
                  <a:schemeClr val="tx1"/>
                </a:solidFill>
              </a:rPr>
              <a:t>is having </a:t>
            </a:r>
            <a:r>
              <a:rPr lang="en-GB" dirty="0" smtClean="0">
                <a:solidFill>
                  <a:schemeClr val="tx1"/>
                </a:solidFill>
              </a:rPr>
              <a:t>a lower energy intake than he should be. This </a:t>
            </a:r>
            <a:r>
              <a:rPr lang="en-GB" dirty="0">
                <a:solidFill>
                  <a:schemeClr val="tx1"/>
                </a:solidFill>
              </a:rPr>
              <a:t>could cause him to become tired and lose concentration when driving long </a:t>
            </a:r>
            <a:r>
              <a:rPr lang="en-GB" dirty="0" smtClean="0">
                <a:solidFill>
                  <a:schemeClr val="tx1"/>
                </a:solidFill>
              </a:rPr>
              <a:t>distances </a:t>
            </a:r>
            <a:r>
              <a:rPr lang="en-GB" dirty="0">
                <a:solidFill>
                  <a:schemeClr val="tx1"/>
                </a:solidFill>
              </a:rPr>
              <a:t>in his lorry.  This could affect him being able to do his job safely.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 </a:t>
            </a:r>
            <a:r>
              <a:rPr lang="en-GB" dirty="0">
                <a:solidFill>
                  <a:schemeClr val="tx1"/>
                </a:solidFill>
              </a:rPr>
              <a:t>white toast is a source of carbohydrate and contributes to Max’s energy intake. </a:t>
            </a:r>
            <a:r>
              <a:rPr lang="en-GB" dirty="0" smtClean="0">
                <a:solidFill>
                  <a:schemeClr val="tx1"/>
                </a:solidFill>
              </a:rPr>
              <a:t>The cheese, bacon &amp; egg could act as a source of energy if Max’s carbohydrate intake is restricted.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EXAMPLE  ANSWER 2: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Max </a:t>
            </a:r>
            <a:r>
              <a:rPr lang="en-GB" dirty="0">
                <a:solidFill>
                  <a:schemeClr val="tx1"/>
                </a:solidFill>
              </a:rPr>
              <a:t>is </a:t>
            </a:r>
            <a:r>
              <a:rPr lang="en-GB" dirty="0" smtClean="0">
                <a:solidFill>
                  <a:schemeClr val="tx1"/>
                </a:solidFill>
              </a:rPr>
              <a:t>having a lower energy intake than he should be.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This could </a:t>
            </a:r>
            <a:r>
              <a:rPr lang="en-GB" dirty="0">
                <a:solidFill>
                  <a:schemeClr val="tx1"/>
                </a:solidFill>
              </a:rPr>
              <a:t>help him lose the excess weight he is carrying and help prevent him developing obesity, high blood </a:t>
            </a:r>
            <a:r>
              <a:rPr lang="en-GB" dirty="0" smtClean="0">
                <a:solidFill>
                  <a:schemeClr val="tx1"/>
                </a:solidFill>
              </a:rPr>
              <a:t>pressure, coronary </a:t>
            </a:r>
            <a:r>
              <a:rPr lang="en-GB" dirty="0">
                <a:solidFill>
                  <a:schemeClr val="tx1"/>
                </a:solidFill>
              </a:rPr>
              <a:t>heart </a:t>
            </a:r>
            <a:r>
              <a:rPr lang="en-GB" dirty="0" smtClean="0">
                <a:solidFill>
                  <a:schemeClr val="tx1"/>
                </a:solidFill>
              </a:rPr>
              <a:t>disease and strokes.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 </a:t>
            </a:r>
            <a:r>
              <a:rPr lang="en-GB" dirty="0">
                <a:solidFill>
                  <a:schemeClr val="tx1"/>
                </a:solidFill>
              </a:rPr>
              <a:t>white toast is a source of carbohydrate and contributes to Max’s energy intake.    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6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789569"/>
            <a:ext cx="10178322" cy="788508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xample </a:t>
            </a:r>
            <a:r>
              <a:rPr lang="en-GB" dirty="0"/>
              <a:t>answers 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17983"/>
            <a:ext cx="10178322" cy="4943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EXAMPLE  ANSWER 3: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Max </a:t>
            </a:r>
            <a:r>
              <a:rPr lang="en-GB" dirty="0">
                <a:solidFill>
                  <a:schemeClr val="tx1"/>
                </a:solidFill>
              </a:rPr>
              <a:t>is consuming less energy than he should </a:t>
            </a:r>
            <a:r>
              <a:rPr lang="en-GB" dirty="0" smtClean="0">
                <a:solidFill>
                  <a:schemeClr val="tx1"/>
                </a:solidFill>
              </a:rPr>
              <a:t>be. 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This could be beneficial as </a:t>
            </a:r>
            <a:r>
              <a:rPr lang="en-GB" dirty="0">
                <a:solidFill>
                  <a:schemeClr val="tx1"/>
                </a:solidFill>
              </a:rPr>
              <a:t>he has a family history of high blood pressure and by having less energy he will be able </a:t>
            </a:r>
            <a:r>
              <a:rPr lang="en-GB" dirty="0" smtClean="0">
                <a:solidFill>
                  <a:schemeClr val="tx1"/>
                </a:solidFill>
              </a:rPr>
              <a:t>to lose </a:t>
            </a:r>
            <a:r>
              <a:rPr lang="en-GB" dirty="0">
                <a:solidFill>
                  <a:schemeClr val="tx1"/>
                </a:solidFill>
              </a:rPr>
              <a:t>excess weight and help maintain healthy blood pressure. </a:t>
            </a:r>
            <a:r>
              <a:rPr lang="en-GB" dirty="0" smtClean="0">
                <a:solidFill>
                  <a:schemeClr val="tx1"/>
                </a:solidFill>
              </a:rPr>
              <a:t>It will also help prevent him becoming more overweight and developing coronary heart disease.  Max’s </a:t>
            </a:r>
            <a:r>
              <a:rPr lang="en-GB" dirty="0">
                <a:solidFill>
                  <a:schemeClr val="tx1"/>
                </a:solidFill>
              </a:rPr>
              <a:t>choice of white toast contributes to his energy intake.</a:t>
            </a:r>
          </a:p>
        </p:txBody>
      </p:sp>
    </p:spTree>
    <p:extLst>
      <p:ext uri="{BB962C8B-B14F-4D97-AF65-F5344CB8AC3E}">
        <p14:creationId xmlns:p14="http://schemas.microsoft.com/office/powerpoint/2010/main" val="4964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690" y="285822"/>
            <a:ext cx="9300284" cy="813413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n-GB" sz="3100" dirty="0"/>
              <a:t>PICK A NUTRIENT TO COMPARE     </a:t>
            </a:r>
            <a:r>
              <a:rPr lang="en-GB" sz="6000" u="sng" dirty="0">
                <a:solidFill>
                  <a:srgbClr val="990000"/>
                </a:solidFill>
              </a:rPr>
              <a:t>P</a:t>
            </a:r>
            <a:r>
              <a:rPr lang="en-GB" sz="6000" u="sng" dirty="0" smtClean="0">
                <a:solidFill>
                  <a:srgbClr val="990000"/>
                </a:solidFill>
              </a:rPr>
              <a:t>rotein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061250" y="2358834"/>
          <a:ext cx="7099060" cy="127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19191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Nutrient Intakes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945636" y="4247797"/>
          <a:ext cx="7330288" cy="13739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9.5MJ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1641 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539 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7870" y="2967335"/>
            <a:ext cx="118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08690" y="4679542"/>
            <a:ext cx="129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00869-2F93-4028-BA5D-9FF05387EC5B}"/>
              </a:ext>
            </a:extLst>
          </p:cNvPr>
          <p:cNvSpPr/>
          <p:nvPr/>
        </p:nvSpPr>
        <p:spPr>
          <a:xfrm>
            <a:off x="4475143" y="3014447"/>
            <a:ext cx="980659" cy="852119"/>
          </a:xfrm>
          <a:prstGeom prst="ellipse">
            <a:avLst/>
          </a:prstGeom>
          <a:noFill/>
          <a:ln w="28575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E689D3-3EB0-4221-B75D-97C80A922E68}"/>
              </a:ext>
            </a:extLst>
          </p:cNvPr>
          <p:cNvSpPr/>
          <p:nvPr/>
        </p:nvSpPr>
        <p:spPr>
          <a:xfrm>
            <a:off x="4359909" y="4899814"/>
            <a:ext cx="980659" cy="852119"/>
          </a:xfrm>
          <a:prstGeom prst="ellipse">
            <a:avLst/>
          </a:prstGeom>
          <a:noFill/>
          <a:ln w="28575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53BF5-37F6-421D-B96C-7B79E1E4AA79}"/>
              </a:ext>
            </a:extLst>
          </p:cNvPr>
          <p:cNvCxnSpPr>
            <a:cxnSpLocks/>
          </p:cNvCxnSpPr>
          <p:nvPr/>
        </p:nvCxnSpPr>
        <p:spPr>
          <a:xfrm>
            <a:off x="2624154" y="3310087"/>
            <a:ext cx="1750147" cy="128096"/>
          </a:xfrm>
          <a:prstGeom prst="straightConnector1">
            <a:avLst/>
          </a:prstGeom>
          <a:ln w="28575"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4FDE96-E840-4085-BD66-E5C39323C7B2}"/>
              </a:ext>
            </a:extLst>
          </p:cNvPr>
          <p:cNvCxnSpPr>
            <a:cxnSpLocks/>
          </p:cNvCxnSpPr>
          <p:nvPr/>
        </p:nvCxnSpPr>
        <p:spPr>
          <a:xfrm>
            <a:off x="2228193" y="5104488"/>
            <a:ext cx="1963780" cy="304635"/>
          </a:xfrm>
          <a:prstGeom prst="straightConnector1">
            <a:avLst/>
          </a:prstGeom>
          <a:ln w="28575"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BEB1DBF-97F1-4BA2-B2FB-E9F7B45499FC}"/>
              </a:ext>
            </a:extLst>
          </p:cNvPr>
          <p:cNvSpPr/>
          <p:nvPr/>
        </p:nvSpPr>
        <p:spPr>
          <a:xfrm>
            <a:off x="1115924" y="1365186"/>
            <a:ext cx="10668000" cy="8766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u="sng" dirty="0"/>
              <a:t>Case study: </a:t>
            </a:r>
            <a:r>
              <a:rPr lang="en-GB" dirty="0"/>
              <a:t>Max is a 34-year-old long-distance lorry driver, is </a:t>
            </a:r>
            <a:r>
              <a:rPr lang="en-GB" b="1" u="sng" dirty="0">
                <a:solidFill>
                  <a:srgbClr val="990000"/>
                </a:solidFill>
              </a:rPr>
              <a:t>slightly overweight </a:t>
            </a:r>
            <a:r>
              <a:rPr lang="en-GB" dirty="0"/>
              <a:t>and has a history of high blood pressure in his family. He eats most of his meals at a </a:t>
            </a:r>
            <a:r>
              <a:rPr lang="en-GB" b="1" dirty="0">
                <a:solidFill>
                  <a:srgbClr val="800000"/>
                </a:solidFill>
              </a:rPr>
              <a:t>roadside café </a:t>
            </a:r>
            <a:r>
              <a:rPr lang="en-GB" dirty="0"/>
              <a:t>and spends his leisure time playing pool.  </a:t>
            </a:r>
          </a:p>
        </p:txBody>
      </p:sp>
    </p:spTree>
    <p:extLst>
      <p:ext uri="{BB962C8B-B14F-4D97-AF65-F5344CB8AC3E}">
        <p14:creationId xmlns:p14="http://schemas.microsoft.com/office/powerpoint/2010/main" val="240430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25" y="404515"/>
            <a:ext cx="2541675" cy="813413"/>
          </a:xfrm>
        </p:spPr>
        <p:txBody>
          <a:bodyPr>
            <a:normAutofit fontScale="90000"/>
          </a:bodyPr>
          <a:lstStyle/>
          <a:p>
            <a:r>
              <a:rPr lang="en-GB" sz="6000" u="sng" dirty="0">
                <a:solidFill>
                  <a:srgbClr val="00B0F0"/>
                </a:solidFill>
              </a:rPr>
              <a:t>S</a:t>
            </a:r>
            <a:r>
              <a:rPr lang="en-GB" sz="6000" u="sng" dirty="0" smtClean="0">
                <a:solidFill>
                  <a:srgbClr val="00B0F0"/>
                </a:solidFill>
              </a:rPr>
              <a:t>odium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844644" y="2703432"/>
          <a:ext cx="7099060" cy="127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19191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Nutrient Intakes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684017" y="4384445"/>
          <a:ext cx="7330288" cy="13739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9.5MJ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1641 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539 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99973" y="3155818"/>
            <a:ext cx="118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2922" y="5020346"/>
            <a:ext cx="129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00869-2F93-4028-BA5D-9FF05387EC5B}"/>
              </a:ext>
            </a:extLst>
          </p:cNvPr>
          <p:cNvSpPr/>
          <p:nvPr/>
        </p:nvSpPr>
        <p:spPr>
          <a:xfrm>
            <a:off x="5395397" y="3272691"/>
            <a:ext cx="980659" cy="85211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E689D3-3EB0-4221-B75D-97C80A922E68}"/>
              </a:ext>
            </a:extLst>
          </p:cNvPr>
          <p:cNvSpPr/>
          <p:nvPr/>
        </p:nvSpPr>
        <p:spPr>
          <a:xfrm>
            <a:off x="5220507" y="5080119"/>
            <a:ext cx="980659" cy="85211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53BF5-37F6-421D-B96C-7B79E1E4AA79}"/>
              </a:ext>
            </a:extLst>
          </p:cNvPr>
          <p:cNvCxnSpPr>
            <a:cxnSpLocks/>
          </p:cNvCxnSpPr>
          <p:nvPr/>
        </p:nvCxnSpPr>
        <p:spPr>
          <a:xfrm>
            <a:off x="2486445" y="3541646"/>
            <a:ext cx="2807408" cy="88496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4FDE96-E840-4085-BD66-E5C39323C7B2}"/>
              </a:ext>
            </a:extLst>
          </p:cNvPr>
          <p:cNvCxnSpPr>
            <a:cxnSpLocks/>
          </p:cNvCxnSpPr>
          <p:nvPr/>
        </p:nvCxnSpPr>
        <p:spPr>
          <a:xfrm>
            <a:off x="2357011" y="5343512"/>
            <a:ext cx="2863496" cy="160123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08EA4AD-E322-48F6-A7A5-FD3559A06F67}"/>
              </a:ext>
            </a:extLst>
          </p:cNvPr>
          <p:cNvSpPr/>
          <p:nvPr/>
        </p:nvSpPr>
        <p:spPr>
          <a:xfrm>
            <a:off x="914400" y="1357919"/>
            <a:ext cx="10959548" cy="8766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u="sng" dirty="0"/>
              <a:t>Case study: </a:t>
            </a:r>
            <a:r>
              <a:rPr lang="en-GB" dirty="0"/>
              <a:t>Max is a 34-year-old long-distance lorry driver, is slightly overweight and has a</a:t>
            </a:r>
            <a:r>
              <a:rPr lang="en-GB" b="1" u="sng" dirty="0">
                <a:solidFill>
                  <a:srgbClr val="00B0F0"/>
                </a:solidFill>
              </a:rPr>
              <a:t> history of high blood pressure in his family. </a:t>
            </a:r>
            <a:r>
              <a:rPr lang="en-GB" dirty="0"/>
              <a:t>He eats most of his meals at a </a:t>
            </a:r>
            <a:r>
              <a:rPr lang="en-GB" b="1" dirty="0">
                <a:solidFill>
                  <a:srgbClr val="00B0F0"/>
                </a:solidFill>
              </a:rPr>
              <a:t>roadside café </a:t>
            </a:r>
            <a:r>
              <a:rPr lang="en-GB" dirty="0"/>
              <a:t>and spends his leisure time playing pool.  </a:t>
            </a:r>
          </a:p>
        </p:txBody>
      </p:sp>
    </p:spTree>
    <p:extLst>
      <p:ext uri="{BB962C8B-B14F-4D97-AF65-F5344CB8AC3E}">
        <p14:creationId xmlns:p14="http://schemas.microsoft.com/office/powerpoint/2010/main" val="374484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5452" y="323707"/>
            <a:ext cx="3005501" cy="813413"/>
          </a:xfrm>
        </p:spPr>
        <p:txBody>
          <a:bodyPr>
            <a:normAutofit fontScale="90000"/>
          </a:bodyPr>
          <a:lstStyle/>
          <a:p>
            <a:r>
              <a:rPr lang="en-GB" sz="5400" u="sng" dirty="0">
                <a:solidFill>
                  <a:srgbClr val="7030A0"/>
                </a:solidFill>
              </a:rPr>
              <a:t>V</a:t>
            </a:r>
            <a:r>
              <a:rPr lang="en-GB" sz="5400" u="sng" dirty="0" smtClean="0">
                <a:solidFill>
                  <a:srgbClr val="7030A0"/>
                </a:solidFill>
              </a:rPr>
              <a:t>itamin </a:t>
            </a:r>
            <a:r>
              <a:rPr lang="en-GB" sz="5400" u="sng" dirty="0">
                <a:solidFill>
                  <a:srgbClr val="7030A0"/>
                </a:solidFill>
              </a:rPr>
              <a:t>A</a:t>
            </a:r>
            <a:endParaRPr lang="en-GB" sz="5400" u="sng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140764" y="2495467"/>
          <a:ext cx="7099060" cy="127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19191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Nutrient Intakes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95117" y="4247345"/>
          <a:ext cx="7330288" cy="14958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30480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9.5MJ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1641 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539 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36910" y="2919376"/>
            <a:ext cx="118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7182" y="4995285"/>
            <a:ext cx="129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00869-2F93-4028-BA5D-9FF05387EC5B}"/>
              </a:ext>
            </a:extLst>
          </p:cNvPr>
          <p:cNvSpPr/>
          <p:nvPr/>
        </p:nvSpPr>
        <p:spPr>
          <a:xfrm>
            <a:off x="6861176" y="3123078"/>
            <a:ext cx="980659" cy="852119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E689D3-3EB0-4221-B75D-97C80A922E68}"/>
              </a:ext>
            </a:extLst>
          </p:cNvPr>
          <p:cNvSpPr/>
          <p:nvPr/>
        </p:nvSpPr>
        <p:spPr>
          <a:xfrm>
            <a:off x="6690294" y="5007856"/>
            <a:ext cx="980659" cy="852119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53BF5-37F6-421D-B96C-7B79E1E4AA79}"/>
              </a:ext>
            </a:extLst>
          </p:cNvPr>
          <p:cNvCxnSpPr>
            <a:cxnSpLocks/>
          </p:cNvCxnSpPr>
          <p:nvPr/>
        </p:nvCxnSpPr>
        <p:spPr>
          <a:xfrm>
            <a:off x="2794813" y="3536591"/>
            <a:ext cx="3894085" cy="8189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4FDE96-E840-4085-BD66-E5C39323C7B2}"/>
              </a:ext>
            </a:extLst>
          </p:cNvPr>
          <p:cNvCxnSpPr>
            <a:cxnSpLocks/>
          </p:cNvCxnSpPr>
          <p:nvPr/>
        </p:nvCxnSpPr>
        <p:spPr>
          <a:xfrm>
            <a:off x="2599220" y="5423177"/>
            <a:ext cx="4039859" cy="166501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3C446C4-3139-4F0C-BAB9-FAC80D84C096}"/>
              </a:ext>
            </a:extLst>
          </p:cNvPr>
          <p:cNvSpPr/>
          <p:nvPr/>
        </p:nvSpPr>
        <p:spPr>
          <a:xfrm>
            <a:off x="1020418" y="1226301"/>
            <a:ext cx="10668000" cy="8766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u="sng" dirty="0"/>
              <a:t>Case study: </a:t>
            </a:r>
            <a:r>
              <a:rPr lang="en-GB" dirty="0"/>
              <a:t>Max is a 34-year-old </a:t>
            </a:r>
            <a:r>
              <a:rPr lang="en-GB" b="1" u="sng" dirty="0">
                <a:solidFill>
                  <a:srgbClr val="7030A0"/>
                </a:solidFill>
              </a:rPr>
              <a:t>long-distance lorry driver</a:t>
            </a:r>
            <a:r>
              <a:rPr lang="en-GB" dirty="0">
                <a:solidFill>
                  <a:srgbClr val="7030A0"/>
                </a:solidFill>
              </a:rPr>
              <a:t>, </a:t>
            </a:r>
            <a:r>
              <a:rPr lang="en-GB" dirty="0"/>
              <a:t>is slightly overweight and has a history of high blood pressure in his family. He eats most of his meals at a roadside café and spends his leisure time playing pool.  </a:t>
            </a:r>
          </a:p>
        </p:txBody>
      </p:sp>
    </p:spTree>
    <p:extLst>
      <p:ext uri="{BB962C8B-B14F-4D97-AF65-F5344CB8AC3E}">
        <p14:creationId xmlns:p14="http://schemas.microsoft.com/office/powerpoint/2010/main" val="14310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748" y="315839"/>
            <a:ext cx="1706788" cy="813413"/>
          </a:xfrm>
        </p:spPr>
        <p:txBody>
          <a:bodyPr>
            <a:normAutofit fontScale="90000"/>
          </a:bodyPr>
          <a:lstStyle/>
          <a:p>
            <a:r>
              <a:rPr lang="en-GB" sz="6000" u="sng" dirty="0">
                <a:solidFill>
                  <a:srgbClr val="008000"/>
                </a:solidFill>
              </a:rPr>
              <a:t>I</a:t>
            </a:r>
            <a:r>
              <a:rPr lang="en-GB" sz="6000" u="sng" dirty="0" smtClean="0">
                <a:solidFill>
                  <a:srgbClr val="008000"/>
                </a:solidFill>
              </a:rPr>
              <a:t>ron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127512" y="2336039"/>
          <a:ext cx="7099060" cy="12675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Nutrient Intakes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011898" y="4442968"/>
          <a:ext cx="7330288" cy="15881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3970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9.5MJ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1641 mg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539 </a:t>
                      </a:r>
                      <a:r>
                        <a:rPr lang="en-GB" sz="1200" dirty="0" err="1">
                          <a:effectLst/>
                        </a:rPr>
                        <a:t>Ug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93382" y="2644238"/>
            <a:ext cx="118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2600" y="5075333"/>
            <a:ext cx="129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00869-2F93-4028-BA5D-9FF05387EC5B}"/>
              </a:ext>
            </a:extLst>
          </p:cNvPr>
          <p:cNvSpPr/>
          <p:nvPr/>
        </p:nvSpPr>
        <p:spPr>
          <a:xfrm>
            <a:off x="8013799" y="2899716"/>
            <a:ext cx="980659" cy="852119"/>
          </a:xfrm>
          <a:prstGeom prst="ellipse">
            <a:avLst/>
          </a:prstGeom>
          <a:noFill/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E689D3-3EB0-4221-B75D-97C80A922E68}"/>
              </a:ext>
            </a:extLst>
          </p:cNvPr>
          <p:cNvSpPr/>
          <p:nvPr/>
        </p:nvSpPr>
        <p:spPr>
          <a:xfrm>
            <a:off x="8013799" y="5398499"/>
            <a:ext cx="980659" cy="852119"/>
          </a:xfrm>
          <a:prstGeom prst="ellipse">
            <a:avLst/>
          </a:prstGeom>
          <a:noFill/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53BF5-37F6-421D-B96C-7B79E1E4AA79}"/>
              </a:ext>
            </a:extLst>
          </p:cNvPr>
          <p:cNvCxnSpPr>
            <a:cxnSpLocks/>
          </p:cNvCxnSpPr>
          <p:nvPr/>
        </p:nvCxnSpPr>
        <p:spPr>
          <a:xfrm>
            <a:off x="2770819" y="3099864"/>
            <a:ext cx="5150471" cy="64047"/>
          </a:xfrm>
          <a:prstGeom prst="straightConnector1">
            <a:avLst/>
          </a:prstGeom>
          <a:ln w="2857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4FDE96-E840-4085-BD66-E5C39323C7B2}"/>
              </a:ext>
            </a:extLst>
          </p:cNvPr>
          <p:cNvCxnSpPr>
            <a:cxnSpLocks/>
          </p:cNvCxnSpPr>
          <p:nvPr/>
        </p:nvCxnSpPr>
        <p:spPr>
          <a:xfrm>
            <a:off x="2728750" y="5402318"/>
            <a:ext cx="5285049" cy="50314"/>
          </a:xfrm>
          <a:prstGeom prst="straightConnector1">
            <a:avLst/>
          </a:prstGeom>
          <a:ln w="2857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716081D-3668-4C7B-B87D-A99FCFE91B9A}"/>
              </a:ext>
            </a:extLst>
          </p:cNvPr>
          <p:cNvSpPr/>
          <p:nvPr/>
        </p:nvSpPr>
        <p:spPr>
          <a:xfrm>
            <a:off x="940905" y="1357919"/>
            <a:ext cx="10668000" cy="8766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u="sng" dirty="0"/>
              <a:t>Case study: </a:t>
            </a:r>
            <a:r>
              <a:rPr lang="en-GB" dirty="0"/>
              <a:t>Max is a 34-year-old </a:t>
            </a:r>
            <a:r>
              <a:rPr lang="en-GB" b="1" u="sng" dirty="0">
                <a:solidFill>
                  <a:srgbClr val="008000"/>
                </a:solidFill>
              </a:rPr>
              <a:t>long-distance lorry driver</a:t>
            </a:r>
            <a:r>
              <a:rPr lang="en-GB" dirty="0"/>
              <a:t>, is slightly overweight and has a history of high blood pressure in his family. He eats most of his meals at a roadside café and spends his leisure time playing pool. 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151586" y="3567568"/>
            <a:ext cx="3862213" cy="48631"/>
          </a:xfrm>
          <a:prstGeom prst="straightConnector1">
            <a:avLst/>
          </a:prstGeom>
          <a:ln w="2857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951890" y="5824558"/>
            <a:ext cx="4061909" cy="218890"/>
          </a:xfrm>
          <a:prstGeom prst="straightConnector1">
            <a:avLst/>
          </a:prstGeom>
          <a:ln w="2857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05296" y="3810544"/>
            <a:ext cx="5812276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The iron and energy could be linked =  greater tiredness…..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93382" y="6272258"/>
            <a:ext cx="314259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9900"/>
                </a:solidFill>
              </a:rPr>
              <a:t>Would the Vitamin C help?</a:t>
            </a:r>
            <a:endParaRPr lang="en-GB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1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095" y="381615"/>
            <a:ext cx="1924079" cy="813413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sz="6000" u="sng" dirty="0">
                <a:solidFill>
                  <a:srgbClr val="990000"/>
                </a:solidFill>
              </a:rPr>
              <a:t>F</a:t>
            </a:r>
            <a:r>
              <a:rPr lang="en-GB" sz="6000" u="sng" dirty="0" smtClean="0">
                <a:solidFill>
                  <a:srgbClr val="990000"/>
                </a:solidFill>
              </a:rPr>
              <a:t>ibre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851832" y="2653759"/>
          <a:ext cx="7099060" cy="127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19191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Reference Nutrient Intakes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51832" y="4403940"/>
          <a:ext cx="7330288" cy="15881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3970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9.5MJ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1641 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539 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2697" y="2890611"/>
            <a:ext cx="118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2697" y="5270414"/>
            <a:ext cx="129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1700869-2F93-4028-BA5D-9FF05387EC5B}"/>
              </a:ext>
            </a:extLst>
          </p:cNvPr>
          <p:cNvSpPr/>
          <p:nvPr/>
        </p:nvSpPr>
        <p:spPr>
          <a:xfrm>
            <a:off x="8903642" y="3334512"/>
            <a:ext cx="980659" cy="852119"/>
          </a:xfrm>
          <a:prstGeom prst="ellipse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E689D3-3EB0-4221-B75D-97C80A922E68}"/>
              </a:ext>
            </a:extLst>
          </p:cNvPr>
          <p:cNvSpPr/>
          <p:nvPr/>
        </p:nvSpPr>
        <p:spPr>
          <a:xfrm>
            <a:off x="9085847" y="5270414"/>
            <a:ext cx="980659" cy="852119"/>
          </a:xfrm>
          <a:prstGeom prst="ellipse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753BF5-37F6-421D-B96C-7B79E1E4AA79}"/>
              </a:ext>
            </a:extLst>
          </p:cNvPr>
          <p:cNvCxnSpPr>
            <a:cxnSpLocks/>
          </p:cNvCxnSpPr>
          <p:nvPr/>
        </p:nvCxnSpPr>
        <p:spPr>
          <a:xfrm>
            <a:off x="2133600" y="3553121"/>
            <a:ext cx="6952247" cy="307167"/>
          </a:xfrm>
          <a:prstGeom prst="straightConnector1">
            <a:avLst/>
          </a:prstGeom>
          <a:ln w="28575"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4FDE96-E840-4085-BD66-E5C39323C7B2}"/>
              </a:ext>
            </a:extLst>
          </p:cNvPr>
          <p:cNvCxnSpPr>
            <a:cxnSpLocks/>
          </p:cNvCxnSpPr>
          <p:nvPr/>
        </p:nvCxnSpPr>
        <p:spPr>
          <a:xfrm>
            <a:off x="2494593" y="5613222"/>
            <a:ext cx="6475640" cy="166501"/>
          </a:xfrm>
          <a:prstGeom prst="straightConnector1">
            <a:avLst/>
          </a:prstGeom>
          <a:ln w="28575"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9834935-FA88-4F29-9621-B5FD321F6D9B}"/>
              </a:ext>
            </a:extLst>
          </p:cNvPr>
          <p:cNvSpPr/>
          <p:nvPr/>
        </p:nvSpPr>
        <p:spPr>
          <a:xfrm>
            <a:off x="917142" y="1423923"/>
            <a:ext cx="10668000" cy="8766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u="sng" dirty="0"/>
              <a:t>Case study: </a:t>
            </a:r>
            <a:r>
              <a:rPr lang="en-GB" dirty="0"/>
              <a:t>Max is a 34-year-old </a:t>
            </a:r>
            <a:r>
              <a:rPr lang="en-GB" b="1" dirty="0">
                <a:solidFill>
                  <a:srgbClr val="800000"/>
                </a:solidFill>
              </a:rPr>
              <a:t>long-distance lorry driver</a:t>
            </a:r>
            <a:r>
              <a:rPr lang="en-GB" dirty="0"/>
              <a:t>, is slightly overweight and has a history of high blood pressure in his family. He eats most of his meals at a roadside café and spends his leisure time playing pool.  </a:t>
            </a:r>
          </a:p>
        </p:txBody>
      </p:sp>
    </p:spTree>
    <p:extLst>
      <p:ext uri="{BB962C8B-B14F-4D97-AF65-F5344CB8AC3E}">
        <p14:creationId xmlns:p14="http://schemas.microsoft.com/office/powerpoint/2010/main" val="285734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613" y="736411"/>
            <a:ext cx="9601200" cy="838149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 smtClean="0"/>
              <a:t>Links to Revision </a:t>
            </a:r>
            <a:r>
              <a:rPr lang="en-GB" dirty="0" smtClean="0"/>
              <a:t>Materials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 your Higher HFT Microsoft Teams Channel under files you will find a folder of revision materials</a:t>
            </a:r>
          </a:p>
          <a:p>
            <a:r>
              <a:rPr lang="en-GB" dirty="0" smtClean="0"/>
              <a:t>Please use the Revision support pack to test your knowledge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946" y="3008671"/>
            <a:ext cx="2573027" cy="165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083" y="800100"/>
            <a:ext cx="9940413" cy="895965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 smtClean="0"/>
              <a:t>SQA Past </a:t>
            </a:r>
            <a:r>
              <a:rPr lang="en-GB" dirty="0" smtClean="0"/>
              <a:t>Papers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6381" y="2263775"/>
            <a:ext cx="9601200" cy="3581400"/>
          </a:xfrm>
        </p:spPr>
        <p:txBody>
          <a:bodyPr/>
          <a:lstStyle/>
          <a:p>
            <a:r>
              <a:rPr lang="en-GB" dirty="0" smtClean="0"/>
              <a:t>A great way to be prepared for exam style questions is to check out past papers on SQA website. </a:t>
            </a:r>
          </a:p>
          <a:p>
            <a:r>
              <a:rPr lang="en-GB" dirty="0" smtClean="0"/>
              <a:t>You can even download the marking schemes to check your answers and identify areas of strength or topics which may require further revision</a:t>
            </a:r>
          </a:p>
          <a:p>
            <a:r>
              <a:rPr lang="en-GB" dirty="0" smtClean="0"/>
              <a:t>Reading marking schemes is a good indicator of how you must implement the command words- without this marks will not be awarded!</a:t>
            </a:r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www.sqa.org.uk/sqa/47899.html</a:t>
            </a:r>
            <a:r>
              <a:rPr lang="en-GB" dirty="0" smtClean="0"/>
              <a:t> &lt;&lt;&lt;&lt; Link to past papers &amp; marking schemes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350" y="187238"/>
            <a:ext cx="3672348" cy="193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75188"/>
            <a:ext cx="9601200" cy="899651"/>
          </a:xfr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Command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State/Give/What/Name/Identify: </a:t>
            </a:r>
            <a:r>
              <a:rPr lang="en-GB" dirty="0"/>
              <a:t>Candidates are expected to give a short answer /write about a point in a brief sentence.</a:t>
            </a:r>
          </a:p>
          <a:p>
            <a:r>
              <a:rPr lang="en-GB" b="1" dirty="0"/>
              <a:t>Describe: </a:t>
            </a:r>
            <a:r>
              <a:rPr lang="en-GB" dirty="0"/>
              <a:t>Write in detail about a point.</a:t>
            </a:r>
          </a:p>
          <a:p>
            <a:r>
              <a:rPr lang="en-GB" b="1" dirty="0"/>
              <a:t>Explain: </a:t>
            </a:r>
            <a:r>
              <a:rPr lang="en-GB" dirty="0"/>
              <a:t>Identify a point and then follow through with extra detail</a:t>
            </a:r>
          </a:p>
          <a:p>
            <a:r>
              <a:rPr lang="en-GB" b="1" dirty="0"/>
              <a:t>Evaluate: </a:t>
            </a:r>
            <a:r>
              <a:rPr lang="en-GB" dirty="0"/>
              <a:t>Give a fact, an opinion (good or bad) and a consequence linked to the scenario FACT/ OPINION/ CONSEQUENCE (café, elderly man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r>
              <a:rPr lang="en-GB" dirty="0"/>
              <a:t>Some examples </a:t>
            </a:r>
            <a:r>
              <a:rPr lang="en-GB" dirty="0" smtClean="0"/>
              <a:t>on the following slide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2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3284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 smtClean="0"/>
              <a:t>Revision Tips </a:t>
            </a:r>
            <a:r>
              <a:rPr lang="en-GB" sz="1800" dirty="0" smtClean="0"/>
              <a:t>(</a:t>
            </a:r>
            <a:r>
              <a:rPr lang="en-GB" sz="1800" dirty="0"/>
              <a:t>BBC </a:t>
            </a:r>
            <a:r>
              <a:rPr lang="en-GB" sz="1800" dirty="0" err="1" smtClean="0"/>
              <a:t>Bitesize</a:t>
            </a:r>
            <a:r>
              <a:rPr lang="en-GB" sz="1800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6065"/>
            <a:ext cx="9601200" cy="4171335"/>
          </a:xfrm>
        </p:spPr>
        <p:txBody>
          <a:bodyPr/>
          <a:lstStyle/>
          <a:p>
            <a:r>
              <a:rPr lang="en-GB" dirty="0"/>
              <a:t>Make sure you know which topics you need to revise for each subject. Use your exam board specifications as a revision list</a:t>
            </a:r>
          </a:p>
          <a:p>
            <a:r>
              <a:rPr lang="en-GB" dirty="0"/>
              <a:t>Make your revision active. Don’t just read notes. You could make flash cards, mind maps or use post it notes</a:t>
            </a:r>
          </a:p>
          <a:p>
            <a:r>
              <a:rPr lang="en-GB" dirty="0"/>
              <a:t>Watching videos online can really help to bring your notes alive!</a:t>
            </a:r>
          </a:p>
          <a:p>
            <a:r>
              <a:rPr lang="en-GB" dirty="0"/>
              <a:t>Test yourself by completing past papers or asking a friend to test you! This will identify areas of strength and weakness</a:t>
            </a:r>
          </a:p>
          <a:p>
            <a:r>
              <a:rPr lang="en-GB" dirty="0"/>
              <a:t>Build in rewards for your revision </a:t>
            </a:r>
            <a:r>
              <a:rPr lang="en-GB" dirty="0" err="1" smtClean="0"/>
              <a:t>e.g</a:t>
            </a:r>
            <a:r>
              <a:rPr lang="en-GB" dirty="0"/>
              <a:t>: your favourite snack or using social media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7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497" y="278252"/>
            <a:ext cx="4206084" cy="616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4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05232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 smtClean="0"/>
              <a:t>Command Words</a:t>
            </a:r>
            <a:br>
              <a:rPr lang="en-GB" dirty="0" smtClean="0"/>
            </a:br>
            <a:r>
              <a:rPr lang="en-GB" sz="2000" dirty="0" smtClean="0">
                <a:solidFill>
                  <a:srgbClr val="00B050"/>
                </a:solidFill>
              </a:rPr>
              <a:t>- </a:t>
            </a:r>
            <a:r>
              <a:rPr lang="en-GB" sz="2400" b="1" i="1" dirty="0" smtClean="0">
                <a:solidFill>
                  <a:srgbClr val="00B050"/>
                </a:solidFill>
              </a:rPr>
              <a:t>Evaluate Questions</a:t>
            </a:r>
            <a:endParaRPr lang="en-GB" sz="8000" b="1" i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Answering an </a:t>
            </a:r>
            <a:r>
              <a:rPr lang="en-GB" b="1" dirty="0"/>
              <a:t>EVALUATE</a:t>
            </a:r>
            <a:r>
              <a:rPr lang="en-GB" dirty="0"/>
              <a:t> exam question</a:t>
            </a:r>
          </a:p>
          <a:p>
            <a:pPr marL="0" indent="0">
              <a:buNone/>
            </a:pPr>
            <a:r>
              <a:rPr lang="en-GB" dirty="0"/>
              <a:t>When answering an evaluate question you must write your response in THREE parts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FACT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OPINION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CONSEQUENCE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dirty="0"/>
              <a:t>To gain further marks in some questions you need to further </a:t>
            </a:r>
            <a:r>
              <a:rPr lang="en-GB" b="1" dirty="0"/>
              <a:t>DEVELOP</a:t>
            </a:r>
            <a:r>
              <a:rPr lang="en-GB" dirty="0"/>
              <a:t> your answer.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8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93174"/>
            <a:ext cx="9601200" cy="988142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n-GB" dirty="0"/>
              <a:t>Command Words</a:t>
            </a:r>
            <a:br>
              <a:rPr lang="en-GB" dirty="0"/>
            </a:br>
            <a:r>
              <a:rPr lang="en-GB" sz="2000" dirty="0">
                <a:solidFill>
                  <a:srgbClr val="00B050"/>
                </a:solidFill>
              </a:rPr>
              <a:t>- </a:t>
            </a:r>
            <a:r>
              <a:rPr lang="en-GB" sz="2200" b="1" i="1" dirty="0">
                <a:solidFill>
                  <a:srgbClr val="00B050"/>
                </a:solidFill>
              </a:rPr>
              <a:t>Evaluate </a:t>
            </a:r>
            <a:r>
              <a:rPr lang="en-GB" sz="2200" b="1" i="1" dirty="0" smtClean="0">
                <a:solidFill>
                  <a:srgbClr val="00B050"/>
                </a:solidFill>
              </a:rPr>
              <a:t>Questions</a:t>
            </a:r>
            <a:r>
              <a:rPr lang="en-GB" sz="1800" b="1" i="1" dirty="0" smtClean="0"/>
              <a:t/>
            </a:r>
            <a:br>
              <a:rPr lang="en-GB" sz="1800" b="1" i="1" dirty="0" smtClean="0"/>
            </a:br>
            <a:r>
              <a:rPr lang="en-GB" sz="1800" b="1" i="1" dirty="0"/>
              <a:t/>
            </a:r>
            <a:br>
              <a:rPr lang="en-GB" sz="1800" b="1" i="1" dirty="0"/>
            </a:br>
            <a:r>
              <a:rPr lang="en-GB" sz="2700" b="1" i="1" dirty="0" smtClean="0">
                <a:solidFill>
                  <a:srgbClr val="00B050"/>
                </a:solidFill>
              </a:rPr>
              <a:t>FACT OPINION CONSEQUENCE </a:t>
            </a:r>
            <a:endParaRPr lang="en-GB" sz="2700" dirty="0">
              <a:solidFill>
                <a:srgbClr val="00B050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3305492" y="3820414"/>
          <a:ext cx="5733415" cy="512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3415">
                  <a:extLst>
                    <a:ext uri="{9D8B030D-6E8A-4147-A177-3AD203B41FA5}">
                      <a16:colId xmlns:a16="http://schemas.microsoft.com/office/drawing/2014/main" val="40088200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Question: Evaluate the impact of using organic ingredients in a cafe. 		4 marks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6144871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913918"/>
              </p:ext>
            </p:extLst>
          </p:nvPr>
        </p:nvGraphicFramePr>
        <p:xfrm>
          <a:off x="2079523" y="3332422"/>
          <a:ext cx="8701547" cy="2935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9555">
                  <a:extLst>
                    <a:ext uri="{9D8B030D-6E8A-4147-A177-3AD203B41FA5}">
                      <a16:colId xmlns:a16="http://schemas.microsoft.com/office/drawing/2014/main" val="2436778232"/>
                    </a:ext>
                  </a:extLst>
                </a:gridCol>
                <a:gridCol w="1740498">
                  <a:extLst>
                    <a:ext uri="{9D8B030D-6E8A-4147-A177-3AD203B41FA5}">
                      <a16:colId xmlns:a16="http://schemas.microsoft.com/office/drawing/2014/main" val="2962586036"/>
                    </a:ext>
                  </a:extLst>
                </a:gridCol>
                <a:gridCol w="1740498">
                  <a:extLst>
                    <a:ext uri="{9D8B030D-6E8A-4147-A177-3AD203B41FA5}">
                      <a16:colId xmlns:a16="http://schemas.microsoft.com/office/drawing/2014/main" val="188159891"/>
                    </a:ext>
                  </a:extLst>
                </a:gridCol>
                <a:gridCol w="1740498">
                  <a:extLst>
                    <a:ext uri="{9D8B030D-6E8A-4147-A177-3AD203B41FA5}">
                      <a16:colId xmlns:a16="http://schemas.microsoft.com/office/drawing/2014/main" val="2433932005"/>
                    </a:ext>
                  </a:extLst>
                </a:gridCol>
                <a:gridCol w="1740498">
                  <a:extLst>
                    <a:ext uri="{9D8B030D-6E8A-4147-A177-3AD203B41FA5}">
                      <a16:colId xmlns:a16="http://schemas.microsoft.com/office/drawing/2014/main" val="1390898705"/>
                    </a:ext>
                  </a:extLst>
                </a:gridCol>
              </a:tblGrid>
              <a:tr h="1325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POINT - these must be separate and not a repeat of another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FACT - a clear understanding of using organic ingredients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OPINION - a judgement of suitability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CONSEQUENCE - the impact of the needs of the cafe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DEVELOP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90731886"/>
                  </a:ext>
                </a:extLst>
              </a:tr>
              <a:tr h="1610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 Example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Organic produce may have a shorter shelf life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This may be less beneficial to the cafe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As this could lead to more waste for the cafe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If this happened regularly, this could contribute to a loss of profits for the cafe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510035777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599" y="1815746"/>
            <a:ext cx="9792929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/>
              <a:t>Question: Evaluate the impact of using organic ingredients in a cafe. 		</a:t>
            </a:r>
            <a:r>
              <a:rPr lang="en-GB" sz="2400" b="1" dirty="0"/>
              <a:t>4 marks</a:t>
            </a:r>
            <a:endParaRPr lang="en-GB" altLang="en-US" sz="1400" b="1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As there are 4 marks available, you would be expected to write about 4 SEPARATE points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72846"/>
            <a:ext cx="9601200" cy="1098753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n-GB" dirty="0"/>
              <a:t>Command Words</a:t>
            </a:r>
            <a:br>
              <a:rPr lang="en-GB" dirty="0"/>
            </a:br>
            <a:r>
              <a:rPr lang="en-GB" sz="2800" dirty="0">
                <a:solidFill>
                  <a:srgbClr val="0070C0"/>
                </a:solidFill>
              </a:rPr>
              <a:t>- </a:t>
            </a:r>
            <a:r>
              <a:rPr lang="en-GB" sz="3200" b="1" i="1" dirty="0" smtClean="0">
                <a:solidFill>
                  <a:srgbClr val="0070C0"/>
                </a:solidFill>
              </a:rPr>
              <a:t>Explain </a:t>
            </a:r>
            <a:r>
              <a:rPr lang="en-GB" sz="3200" b="1" i="1" dirty="0">
                <a:solidFill>
                  <a:srgbClr val="0070C0"/>
                </a:solidFill>
              </a:rPr>
              <a:t>Questions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371600"/>
            <a:ext cx="10264877" cy="4778477"/>
          </a:xfrm>
        </p:spPr>
        <p:txBody>
          <a:bodyPr/>
          <a:lstStyle/>
          <a:p>
            <a:r>
              <a:rPr lang="en-GB" b="1" dirty="0"/>
              <a:t>Answering an EXPLAIN exam question</a:t>
            </a:r>
            <a:endParaRPr lang="en-GB" dirty="0"/>
          </a:p>
          <a:p>
            <a:r>
              <a:rPr lang="en-GB" dirty="0"/>
              <a:t>When answering an explain question you must make a number of points that make the issue plain or clear and shows </a:t>
            </a:r>
            <a:r>
              <a:rPr lang="en-GB" b="1" dirty="0"/>
              <a:t>CONNECTIONS</a:t>
            </a:r>
            <a:r>
              <a:rPr lang="en-GB" dirty="0"/>
              <a:t>.</a:t>
            </a:r>
          </a:p>
          <a:p>
            <a:r>
              <a:rPr lang="en-GB" dirty="0"/>
              <a:t>To gain further marks in some questions you need to further </a:t>
            </a:r>
            <a:r>
              <a:rPr lang="en-GB" b="1" dirty="0"/>
              <a:t>DEVELOP</a:t>
            </a:r>
            <a:r>
              <a:rPr lang="en-GB" dirty="0"/>
              <a:t> your answer.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Question: Explain how cross-contamination could be prevented when producing salads in the cafe.	</a:t>
            </a:r>
            <a:r>
              <a:rPr lang="en-GB" dirty="0"/>
              <a:t>	                                                                                              </a:t>
            </a:r>
            <a:r>
              <a:rPr lang="en-GB" b="1" dirty="0"/>
              <a:t>3 </a:t>
            </a:r>
            <a:r>
              <a:rPr lang="en-GB" b="1" dirty="0" smtClean="0"/>
              <a:t>marks</a:t>
            </a:r>
          </a:p>
          <a:p>
            <a:pPr marL="0" indent="0">
              <a:buNone/>
            </a:pPr>
            <a:r>
              <a:rPr lang="en-GB" b="1" i="1" dirty="0"/>
              <a:t>Note: As there are 3 marks available, you would be expected to write about 3 SEPARATE points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24554"/>
              </p:ext>
            </p:extLst>
          </p:nvPr>
        </p:nvGraphicFramePr>
        <p:xfrm>
          <a:off x="2094271" y="4249128"/>
          <a:ext cx="9306231" cy="2497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2077">
                  <a:extLst>
                    <a:ext uri="{9D8B030D-6E8A-4147-A177-3AD203B41FA5}">
                      <a16:colId xmlns:a16="http://schemas.microsoft.com/office/drawing/2014/main" val="610193335"/>
                    </a:ext>
                  </a:extLst>
                </a:gridCol>
                <a:gridCol w="3102077">
                  <a:extLst>
                    <a:ext uri="{9D8B030D-6E8A-4147-A177-3AD203B41FA5}">
                      <a16:colId xmlns:a16="http://schemas.microsoft.com/office/drawing/2014/main" val="2718630544"/>
                    </a:ext>
                  </a:extLst>
                </a:gridCol>
                <a:gridCol w="3102077">
                  <a:extLst>
                    <a:ext uri="{9D8B030D-6E8A-4147-A177-3AD203B41FA5}">
                      <a16:colId xmlns:a16="http://schemas.microsoft.com/office/drawing/2014/main" val="3794539830"/>
                    </a:ext>
                  </a:extLst>
                </a:gridCol>
              </a:tblGrid>
              <a:tr h="1109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POINT - these must be separate and not a repeat of another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CONNECTIONS - you must show the connections between the stages of preparation/cooking of food therefore preventing cross-contamination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DEVELOP  - a further mark can be awarded for any explanation that is developed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761414005"/>
                  </a:ext>
                </a:extLst>
              </a:tr>
              <a:tr h="874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Wash hands in hot soapy water after preparing raw meat and before handling vegetables/salad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This prevents the spread of bacteria from the hands to other foods via blood from raw meat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Therefore helping to reduce the risk of cross-contamination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27823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32F78-7669-42B7-9A45-7C938D198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376084"/>
            <a:ext cx="9601200" cy="904768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What are DRV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7267F-374A-4467-A829-3CA2F84AE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38471"/>
            <a:ext cx="10178322" cy="334021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3500" b="1" dirty="0">
                <a:solidFill>
                  <a:srgbClr val="7030A0"/>
                </a:solidFill>
              </a:rPr>
              <a:t>DRV = Dietary Reference Values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These are questions which compare what the nutrients a person in the case study is eating and to what they should be according to the DRV for that person.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Information needing to be used: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A comment on the impact of </a:t>
            </a:r>
            <a:r>
              <a:rPr lang="en-GB" dirty="0" smtClean="0">
                <a:solidFill>
                  <a:schemeClr val="tx1"/>
                </a:solidFill>
              </a:rPr>
              <a:t>the </a:t>
            </a:r>
            <a:r>
              <a:rPr lang="en-GB" dirty="0">
                <a:solidFill>
                  <a:schemeClr val="tx1"/>
                </a:solidFill>
              </a:rPr>
              <a:t>diet in relation to the Dietary Reference </a:t>
            </a:r>
            <a:r>
              <a:rPr lang="en-GB" dirty="0" smtClean="0">
                <a:solidFill>
                  <a:schemeClr val="tx1"/>
                </a:solidFill>
              </a:rPr>
              <a:t>Values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and the specific need of the person in the case study.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Potential consequences </a:t>
            </a:r>
            <a:r>
              <a:rPr lang="en-GB" dirty="0">
                <a:solidFill>
                  <a:schemeClr val="tx1"/>
                </a:solidFill>
              </a:rPr>
              <a:t>for </a:t>
            </a:r>
            <a:r>
              <a:rPr lang="en-GB" dirty="0" smtClean="0">
                <a:solidFill>
                  <a:schemeClr val="tx1"/>
                </a:solidFill>
              </a:rPr>
              <a:t>the health of the person in the case study.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A </a:t>
            </a:r>
            <a:r>
              <a:rPr lang="en-GB" dirty="0">
                <a:solidFill>
                  <a:schemeClr val="tx1"/>
                </a:solidFill>
              </a:rPr>
              <a:t>conclusion about the contribution made by his lunch choice to </a:t>
            </a:r>
            <a:r>
              <a:rPr lang="en-GB" dirty="0" smtClean="0">
                <a:solidFill>
                  <a:schemeClr val="tx1"/>
                </a:solidFill>
              </a:rPr>
              <a:t>the chosen nutrient </a:t>
            </a:r>
            <a:r>
              <a:rPr lang="en-GB" dirty="0">
                <a:solidFill>
                  <a:schemeClr val="tx1"/>
                </a:solidFill>
              </a:rPr>
              <a:t>intake. </a:t>
            </a:r>
            <a:r>
              <a:rPr lang="en-GB" b="1" dirty="0">
                <a:solidFill>
                  <a:srgbClr val="008000"/>
                </a:solidFill>
              </a:rPr>
              <a:t>(FOOD)</a:t>
            </a:r>
          </a:p>
          <a:p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FE32BAC-2B51-47DA-9246-F1F2569D86D3}"/>
              </a:ext>
            </a:extLst>
          </p:cNvPr>
          <p:cNvSpPr/>
          <p:nvPr/>
        </p:nvSpPr>
        <p:spPr>
          <a:xfrm>
            <a:off x="2266122" y="4736304"/>
            <a:ext cx="7964556" cy="17969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9 mark </a:t>
            </a:r>
            <a:r>
              <a:rPr lang="en-GB" dirty="0" smtClean="0"/>
              <a:t>question</a:t>
            </a:r>
          </a:p>
          <a:p>
            <a:pPr algn="ctr"/>
            <a:r>
              <a:rPr lang="en-GB" b="1" u="sng" dirty="0" smtClean="0">
                <a:solidFill>
                  <a:srgbClr val="FF0000"/>
                </a:solidFill>
              </a:rPr>
              <a:t>ANALYSE</a:t>
            </a:r>
            <a:endParaRPr lang="en-GB" b="1" u="sng" dirty="0">
              <a:solidFill>
                <a:srgbClr val="FF0000"/>
              </a:solidFill>
            </a:endParaRPr>
          </a:p>
          <a:p>
            <a:pPr algn="ctr"/>
            <a:r>
              <a:rPr lang="en-GB" dirty="0"/>
              <a:t>3 nutrient choices </a:t>
            </a:r>
            <a:r>
              <a:rPr lang="en-GB" dirty="0">
                <a:solidFill>
                  <a:srgbClr val="FF0000"/>
                </a:solidFill>
              </a:rPr>
              <a:t>LINKED</a:t>
            </a:r>
            <a:r>
              <a:rPr lang="en-GB" dirty="0"/>
              <a:t> to</a:t>
            </a:r>
          </a:p>
          <a:p>
            <a:pPr algn="ctr"/>
            <a:r>
              <a:rPr lang="en-GB" dirty="0"/>
              <a:t>3 potential consequences to health </a:t>
            </a:r>
            <a:r>
              <a:rPr lang="en-GB" dirty="0">
                <a:solidFill>
                  <a:srgbClr val="FF0000"/>
                </a:solidFill>
              </a:rPr>
              <a:t>LINKED</a:t>
            </a:r>
            <a:r>
              <a:rPr lang="en-GB" dirty="0"/>
              <a:t> to</a:t>
            </a:r>
          </a:p>
          <a:p>
            <a:pPr algn="ctr"/>
            <a:r>
              <a:rPr lang="en-GB" dirty="0"/>
              <a:t>3 conclusions about the contribution made by the food to the nutrients chosen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3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79007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Example Question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791309" y="2574012"/>
          <a:ext cx="7099060" cy="12675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009">
                  <a:extLst>
                    <a:ext uri="{9D8B030D-6E8A-4147-A177-3AD203B41FA5}">
                      <a16:colId xmlns:a16="http://schemas.microsoft.com/office/drawing/2014/main" val="3594268828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199750590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3118949921"/>
                    </a:ext>
                  </a:extLst>
                </a:gridCol>
                <a:gridCol w="1152077">
                  <a:extLst>
                    <a:ext uri="{9D8B030D-6E8A-4147-A177-3AD203B41FA5}">
                      <a16:colId xmlns:a16="http://schemas.microsoft.com/office/drawing/2014/main" val="191417388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1181907775"/>
                    </a:ext>
                  </a:extLst>
                </a:gridCol>
                <a:gridCol w="1152910">
                  <a:extLst>
                    <a:ext uri="{9D8B030D-6E8A-4147-A177-3AD203B41FA5}">
                      <a16:colId xmlns:a16="http://schemas.microsoft.com/office/drawing/2014/main" val="4093569933"/>
                    </a:ext>
                  </a:extLst>
                </a:gridCol>
              </a:tblGrid>
              <a:tr h="9320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Reference Values for men aged 19-50 years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603578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Estimated Average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Requirements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Reference Nutrient Intakes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Guideline Daily Amount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886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(MJ)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3382809"/>
                  </a:ext>
                </a:extLst>
              </a:tr>
              <a:tr h="134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55.5g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1600mg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700Ug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18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94868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791309" y="5254180"/>
          <a:ext cx="7330288" cy="13739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1428">
                  <a:extLst>
                    <a:ext uri="{9D8B030D-6E8A-4147-A177-3AD203B41FA5}">
                      <a16:colId xmlns:a16="http://schemas.microsoft.com/office/drawing/2014/main" val="254960591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610491556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1342639508"/>
                    </a:ext>
                  </a:extLst>
                </a:gridCol>
                <a:gridCol w="1221428">
                  <a:extLst>
                    <a:ext uri="{9D8B030D-6E8A-4147-A177-3AD203B41FA5}">
                      <a16:colId xmlns:a16="http://schemas.microsoft.com/office/drawing/2014/main" val="326726375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1492068340"/>
                    </a:ext>
                  </a:extLst>
                </a:gridCol>
                <a:gridCol w="1222288">
                  <a:extLst>
                    <a:ext uri="{9D8B030D-6E8A-4147-A177-3AD203B41FA5}">
                      <a16:colId xmlns:a16="http://schemas.microsoft.com/office/drawing/2014/main" val="69879869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Dietary Analysis of his typical day’s meals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38319"/>
                  </a:ext>
                </a:extLst>
              </a:tr>
              <a:tr h="794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Energy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(MJ)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Protein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Sodium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Vitamin 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(Ug)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(mg)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(g)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8375794"/>
                  </a:ext>
                </a:extLst>
              </a:tr>
              <a:tr h="39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9.5MJ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59.9g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1641 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539 Ug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5.43mg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94675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01661" y="2841752"/>
            <a:ext cx="1249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00B050"/>
                </a:solidFill>
              </a:rPr>
              <a:t>should</a:t>
            </a:r>
            <a:r>
              <a:rPr lang="en-GB" dirty="0"/>
              <a:t> be having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1678" y="5829284"/>
            <a:ext cx="1297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he </a:t>
            </a:r>
            <a:r>
              <a:rPr lang="en-GB" b="1" u="sng" dirty="0">
                <a:solidFill>
                  <a:srgbClr val="FF0000"/>
                </a:solidFill>
              </a:rPr>
              <a:t>is</a:t>
            </a:r>
            <a:r>
              <a:rPr lang="en-GB" dirty="0"/>
              <a:t> having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04E0E94-884A-404F-A2B8-B927B402B10D}"/>
              </a:ext>
            </a:extLst>
          </p:cNvPr>
          <p:cNvSpPr/>
          <p:nvPr/>
        </p:nvSpPr>
        <p:spPr>
          <a:xfrm>
            <a:off x="940905" y="1357919"/>
            <a:ext cx="10668000" cy="8766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u="sng" dirty="0"/>
              <a:t>Case study: </a:t>
            </a:r>
            <a:r>
              <a:rPr lang="en-GB" dirty="0"/>
              <a:t>Max is a 34-year-old long-distance lorry driver, is slightly overweight and has a history of high blood pressure in his family. He eats most of his meals at a roadside café and spends his leisure time playing pool. 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D0946B-49F7-4B26-A8B0-298457EEAA86}"/>
              </a:ext>
            </a:extLst>
          </p:cNvPr>
          <p:cNvSpPr/>
          <p:nvPr/>
        </p:nvSpPr>
        <p:spPr>
          <a:xfrm>
            <a:off x="3876098" y="4123488"/>
            <a:ext cx="4797613" cy="876689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Cheese &amp; bacon, omelette with tomato</a:t>
            </a:r>
          </a:p>
          <a:p>
            <a:pPr algn="ctr"/>
            <a:r>
              <a:rPr lang="en-GB" dirty="0"/>
              <a:t>White toast</a:t>
            </a:r>
          </a:p>
          <a:p>
            <a:pPr algn="ctr"/>
            <a:r>
              <a:rPr lang="en-GB" dirty="0"/>
              <a:t>Orange juice</a:t>
            </a:r>
          </a:p>
        </p:txBody>
      </p:sp>
    </p:spTree>
    <p:extLst>
      <p:ext uri="{BB962C8B-B14F-4D97-AF65-F5344CB8AC3E}">
        <p14:creationId xmlns:p14="http://schemas.microsoft.com/office/powerpoint/2010/main" val="272201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7623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/>
          <a:lstStyle/>
          <a:p>
            <a:r>
              <a:rPr lang="en-GB" dirty="0"/>
              <a:t>Information to think about…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90262"/>
            <a:ext cx="10178322" cy="481084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The individual needs – activity levels, job etc. </a:t>
            </a:r>
          </a:p>
          <a:p>
            <a:r>
              <a:rPr lang="en-GB" dirty="0">
                <a:solidFill>
                  <a:schemeClr val="tx1"/>
                </a:solidFill>
              </a:rPr>
              <a:t>What may happen there is too much/too little of the nutrients intake.</a:t>
            </a:r>
          </a:p>
          <a:p>
            <a:r>
              <a:rPr lang="en-GB" dirty="0">
                <a:solidFill>
                  <a:schemeClr val="tx1"/>
                </a:solidFill>
              </a:rPr>
              <a:t>The source, function &amp; deficiency cause of each nutrient.</a:t>
            </a:r>
          </a:p>
          <a:p>
            <a:r>
              <a:rPr lang="en-GB" dirty="0">
                <a:solidFill>
                  <a:schemeClr val="tx1"/>
                </a:solidFill>
              </a:rPr>
              <a:t>Which food choice contributes to the nutrient chosen.</a:t>
            </a:r>
          </a:p>
          <a:p>
            <a:endParaRPr lang="en-GB" dirty="0"/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654BC2-7796-4EE4-9F2A-EBCFC50E5E27}"/>
              </a:ext>
            </a:extLst>
          </p:cNvPr>
          <p:cNvSpPr/>
          <p:nvPr/>
        </p:nvSpPr>
        <p:spPr>
          <a:xfrm>
            <a:off x="3452029" y="4099297"/>
            <a:ext cx="5466684" cy="2432443"/>
          </a:xfrm>
          <a:prstGeom prst="roundRect">
            <a:avLst/>
          </a:prstGeom>
          <a:solidFill>
            <a:srgbClr val="CCEC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Cheese    &amp;   bacon      omelette   with   tomato</a:t>
            </a:r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r>
              <a:rPr lang="en-GB" b="1" dirty="0"/>
              <a:t>White toast</a:t>
            </a:r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r>
              <a:rPr lang="en-GB" b="1" dirty="0"/>
              <a:t>Fresh Orange Smoothie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AD0961F-149A-424B-AF64-A9EF33150D22}"/>
              </a:ext>
            </a:extLst>
          </p:cNvPr>
          <p:cNvSpPr/>
          <p:nvPr/>
        </p:nvSpPr>
        <p:spPr>
          <a:xfrm>
            <a:off x="3532331" y="4269389"/>
            <a:ext cx="1126434" cy="51750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F4A4713-73B2-401D-9AC2-D116DD97C11A}"/>
              </a:ext>
            </a:extLst>
          </p:cNvPr>
          <p:cNvCxnSpPr>
            <a:cxnSpLocks/>
          </p:cNvCxnSpPr>
          <p:nvPr/>
        </p:nvCxnSpPr>
        <p:spPr>
          <a:xfrm>
            <a:off x="2021771" y="3995722"/>
            <a:ext cx="1404731" cy="3666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2C8858C-620E-4D99-A9C0-95036808D8C9}"/>
              </a:ext>
            </a:extLst>
          </p:cNvPr>
          <p:cNvSpPr/>
          <p:nvPr/>
        </p:nvSpPr>
        <p:spPr>
          <a:xfrm>
            <a:off x="5449630" y="4930476"/>
            <a:ext cx="1534266" cy="76862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0BE54E0-3E43-4264-925C-5EC46AC30B20}"/>
              </a:ext>
            </a:extLst>
          </p:cNvPr>
          <p:cNvSpPr/>
          <p:nvPr/>
        </p:nvSpPr>
        <p:spPr>
          <a:xfrm>
            <a:off x="7790216" y="4282640"/>
            <a:ext cx="987449" cy="51750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A58880D-979E-4D18-942E-BFFFEBC4AB0D}"/>
              </a:ext>
            </a:extLst>
          </p:cNvPr>
          <p:cNvSpPr/>
          <p:nvPr/>
        </p:nvSpPr>
        <p:spPr>
          <a:xfrm>
            <a:off x="4658765" y="5883603"/>
            <a:ext cx="3131451" cy="51750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6B3C34-2AD3-48EA-A47F-1DAABF8E4390}"/>
              </a:ext>
            </a:extLst>
          </p:cNvPr>
          <p:cNvSpPr/>
          <p:nvPr/>
        </p:nvSpPr>
        <p:spPr>
          <a:xfrm>
            <a:off x="5937220" y="4256137"/>
            <a:ext cx="1232206" cy="57902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CD91B30-8AE9-46CE-A976-5965D6135830}"/>
              </a:ext>
            </a:extLst>
          </p:cNvPr>
          <p:cNvSpPr/>
          <p:nvPr/>
        </p:nvSpPr>
        <p:spPr>
          <a:xfrm>
            <a:off x="4898717" y="4256136"/>
            <a:ext cx="987449" cy="51750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BE6CE-F31D-4343-8A02-C018B1AE3853}"/>
              </a:ext>
            </a:extLst>
          </p:cNvPr>
          <p:cNvSpPr/>
          <p:nvPr/>
        </p:nvSpPr>
        <p:spPr>
          <a:xfrm>
            <a:off x="4320209" y="3314867"/>
            <a:ext cx="2173356" cy="59992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Protein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Sodium (salt)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9A81E54-C8AB-4D17-9AF6-855DCDDE6AB8}"/>
              </a:ext>
            </a:extLst>
          </p:cNvPr>
          <p:cNvSpPr/>
          <p:nvPr/>
        </p:nvSpPr>
        <p:spPr>
          <a:xfrm>
            <a:off x="7407966" y="2681678"/>
            <a:ext cx="2345634" cy="134745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Protein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Iron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Vitamin A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98D6529-2AC8-49AC-9960-40C0FBE37FEE}"/>
              </a:ext>
            </a:extLst>
          </p:cNvPr>
          <p:cNvSpPr/>
          <p:nvPr/>
        </p:nvSpPr>
        <p:spPr>
          <a:xfrm>
            <a:off x="9303270" y="4290011"/>
            <a:ext cx="2177784" cy="9744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Fibre 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Vitamin C            (iron absorption)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E130258-B341-4171-899B-8A760F99C235}"/>
              </a:ext>
            </a:extLst>
          </p:cNvPr>
          <p:cNvSpPr/>
          <p:nvPr/>
        </p:nvSpPr>
        <p:spPr>
          <a:xfrm>
            <a:off x="9171076" y="5458478"/>
            <a:ext cx="1947988" cy="1073262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Carbohydrate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Iron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Sodium (salt)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548283A-1B1B-4C03-8334-ED6648786BFB}"/>
              </a:ext>
            </a:extLst>
          </p:cNvPr>
          <p:cNvSpPr/>
          <p:nvPr/>
        </p:nvSpPr>
        <p:spPr>
          <a:xfrm>
            <a:off x="1072936" y="5416962"/>
            <a:ext cx="2055908" cy="1058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Fibre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Vitamin C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(iron absorption)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EE6AC49-605C-4929-B522-A8FB0BFB0C18}"/>
              </a:ext>
            </a:extLst>
          </p:cNvPr>
          <p:cNvSpPr/>
          <p:nvPr/>
        </p:nvSpPr>
        <p:spPr>
          <a:xfrm>
            <a:off x="1076494" y="3490459"/>
            <a:ext cx="1113183" cy="105865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Protein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Sodium (salt)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31B9898-33A6-4A49-9AD3-012EEEB2F269}"/>
              </a:ext>
            </a:extLst>
          </p:cNvPr>
          <p:cNvCxnSpPr/>
          <p:nvPr/>
        </p:nvCxnSpPr>
        <p:spPr>
          <a:xfrm>
            <a:off x="5015324" y="3914796"/>
            <a:ext cx="264231" cy="3413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C1FC8E0-BFEB-43E8-A2E9-B467DF75548B}"/>
              </a:ext>
            </a:extLst>
          </p:cNvPr>
          <p:cNvCxnSpPr/>
          <p:nvPr/>
        </p:nvCxnSpPr>
        <p:spPr>
          <a:xfrm flipH="1">
            <a:off x="6983896" y="3429000"/>
            <a:ext cx="806320" cy="8403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84E259-C3CD-4BCE-B72B-6EF7B45198E5}"/>
              </a:ext>
            </a:extLst>
          </p:cNvPr>
          <p:cNvCxnSpPr/>
          <p:nvPr/>
        </p:nvCxnSpPr>
        <p:spPr>
          <a:xfrm flipH="1" flipV="1">
            <a:off x="8777665" y="4645572"/>
            <a:ext cx="657884" cy="1895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AE637B-72C9-42D2-AAC5-5C93EB23C188}"/>
              </a:ext>
            </a:extLst>
          </p:cNvPr>
          <p:cNvCxnSpPr>
            <a:cxnSpLocks/>
          </p:cNvCxnSpPr>
          <p:nvPr/>
        </p:nvCxnSpPr>
        <p:spPr>
          <a:xfrm flipH="1" flipV="1">
            <a:off x="6994596" y="5395098"/>
            <a:ext cx="2440952" cy="4885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ACD4B25-F185-4309-A067-95210E0AEA53}"/>
              </a:ext>
            </a:extLst>
          </p:cNvPr>
          <p:cNvCxnSpPr>
            <a:cxnSpLocks/>
          </p:cNvCxnSpPr>
          <p:nvPr/>
        </p:nvCxnSpPr>
        <p:spPr>
          <a:xfrm>
            <a:off x="3067472" y="5975979"/>
            <a:ext cx="1591293" cy="1716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1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6B91-07C3-41B7-9D4B-51D716AEB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1948"/>
            <a:ext cx="9601200" cy="648929"/>
          </a:xfrm>
          <a:solidFill>
            <a:srgbClr val="FFFFFF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en-GB" dirty="0"/>
              <a:t>The </a:t>
            </a:r>
            <a:r>
              <a:rPr lang="en-GB" dirty="0" smtClean="0"/>
              <a:t>Case </a:t>
            </a:r>
            <a:r>
              <a:rPr lang="en-GB" dirty="0"/>
              <a:t>S</a:t>
            </a:r>
            <a:r>
              <a:rPr lang="en-GB" dirty="0" smtClean="0"/>
              <a:t>tudy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92219-2EB1-4F06-8823-2E39213EB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98713"/>
            <a:ext cx="10178322" cy="45808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Max is a 34-year-old long-distance lorry driver, is slightly overweight and has a history of high blood pressure in his family. He eats most of his meals at a roadside café and spends his leisure time playing pool.  </a:t>
            </a:r>
          </a:p>
          <a:p>
            <a:pPr marL="0" indent="0">
              <a:buNone/>
            </a:pPr>
            <a:r>
              <a:rPr lang="en-GB" b="1" u="sng" dirty="0">
                <a:solidFill>
                  <a:schemeClr val="tx1"/>
                </a:solidFill>
              </a:rPr>
              <a:t>The person in the case study is:</a:t>
            </a:r>
          </a:p>
          <a:p>
            <a:r>
              <a:rPr lang="en-GB" dirty="0">
                <a:solidFill>
                  <a:schemeClr val="tx1"/>
                </a:solidFill>
              </a:rPr>
              <a:t>34</a:t>
            </a:r>
          </a:p>
          <a:p>
            <a:r>
              <a:rPr lang="en-GB" dirty="0">
                <a:solidFill>
                  <a:schemeClr val="tx1"/>
                </a:solidFill>
              </a:rPr>
              <a:t>Male</a:t>
            </a:r>
          </a:p>
          <a:p>
            <a:r>
              <a:rPr lang="en-GB" dirty="0">
                <a:solidFill>
                  <a:schemeClr val="tx1"/>
                </a:solidFill>
              </a:rPr>
              <a:t>Long-distance lorry driver = sedentary job (not very active) but needs to be fit enough to drive and be able to have good eyesight</a:t>
            </a:r>
          </a:p>
          <a:p>
            <a:r>
              <a:rPr lang="en-GB" dirty="0">
                <a:solidFill>
                  <a:schemeClr val="tx1"/>
                </a:solidFill>
              </a:rPr>
              <a:t>Slightly overweight = needs to watch the quantity of food he eats/lose weight </a:t>
            </a:r>
          </a:p>
          <a:p>
            <a:r>
              <a:rPr lang="en-GB" dirty="0">
                <a:solidFill>
                  <a:schemeClr val="tx1"/>
                </a:solidFill>
              </a:rPr>
              <a:t>High blood pressure in the family = needs to take care regarding sodium intake, calories, potential heart disease…</a:t>
            </a:r>
          </a:p>
          <a:p>
            <a:r>
              <a:rPr lang="en-GB" dirty="0">
                <a:solidFill>
                  <a:schemeClr val="tx1"/>
                </a:solidFill>
              </a:rPr>
              <a:t>Eats mostly in roadside café = could be food high in salt, sugar, fat and </a:t>
            </a:r>
            <a:r>
              <a:rPr lang="en-GB" dirty="0" smtClean="0">
                <a:solidFill>
                  <a:schemeClr val="tx1"/>
                </a:solidFill>
              </a:rPr>
              <a:t>calories and low in fruit and vegetables and fibre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Plays pool = has a </a:t>
            </a:r>
            <a:r>
              <a:rPr lang="en-GB" dirty="0" smtClean="0">
                <a:solidFill>
                  <a:schemeClr val="tx1"/>
                </a:solidFill>
              </a:rPr>
              <a:t>sedentary </a:t>
            </a:r>
            <a:r>
              <a:rPr lang="en-GB" dirty="0">
                <a:solidFill>
                  <a:schemeClr val="tx1"/>
                </a:solidFill>
              </a:rPr>
              <a:t>down job and plays pool, so is not physically very active and does not burn off calories easily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58</TotalTime>
  <Words>2334</Words>
  <Application>Microsoft Office PowerPoint</Application>
  <PresentationFormat>Widescreen</PresentationFormat>
  <Paragraphs>462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Franklin Gothic Book</vt:lpstr>
      <vt:lpstr>Times New Roman</vt:lpstr>
      <vt:lpstr>Wingdings</vt:lpstr>
      <vt:lpstr>Crop</vt:lpstr>
      <vt:lpstr>Higher health and food technology</vt:lpstr>
      <vt:lpstr>Command Words</vt:lpstr>
      <vt:lpstr>Command Words - Evaluate Questions</vt:lpstr>
      <vt:lpstr>Command Words - Evaluate Questions  FACT OPINION CONSEQUENCE </vt:lpstr>
      <vt:lpstr>Command Words - Explain Questions</vt:lpstr>
      <vt:lpstr>What are DRV questions?</vt:lpstr>
      <vt:lpstr>Example Question</vt:lpstr>
      <vt:lpstr>Information to think about…</vt:lpstr>
      <vt:lpstr>The Case Study</vt:lpstr>
      <vt:lpstr>PICK A NUTRIENT TO COMPARE     ENERGY </vt:lpstr>
      <vt:lpstr>Example answers</vt:lpstr>
      <vt:lpstr>Example answers  continued</vt:lpstr>
      <vt:lpstr>PICK A NUTRIENT TO COMPARE     Protein </vt:lpstr>
      <vt:lpstr>Sodium </vt:lpstr>
      <vt:lpstr>Vitamin A</vt:lpstr>
      <vt:lpstr>Iron </vt:lpstr>
      <vt:lpstr>Fibre </vt:lpstr>
      <vt:lpstr>Links to Revision Materials</vt:lpstr>
      <vt:lpstr>SQA Past Papers  </vt:lpstr>
      <vt:lpstr>Revision Tips (BBC Bitesize)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health and food technology</dc:title>
  <dc:creator>010EGillan</dc:creator>
  <cp:lastModifiedBy>010AHeron</cp:lastModifiedBy>
  <cp:revision>7</cp:revision>
  <dcterms:created xsi:type="dcterms:W3CDTF">2020-12-08T13:51:44Z</dcterms:created>
  <dcterms:modified xsi:type="dcterms:W3CDTF">2020-12-08T14:58:22Z</dcterms:modified>
</cp:coreProperties>
</file>